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67" r:id="rId2"/>
    <p:sldId id="593" r:id="rId3"/>
    <p:sldId id="594" r:id="rId4"/>
    <p:sldId id="596" r:id="rId5"/>
    <p:sldId id="597" r:id="rId6"/>
    <p:sldId id="598" r:id="rId7"/>
    <p:sldId id="599" r:id="rId8"/>
    <p:sldId id="600" r:id="rId9"/>
    <p:sldId id="602" r:id="rId10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1D0957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80412437911554"/>
          <c:y val="7.920240415021651E-2"/>
          <c:w val="0.52083557146648807"/>
          <c:h val="0.6145949218478735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B4F-4FB0-B636-675DD840B73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B4F-4FB0-B636-675DD840B73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B4F-4FB0-B636-675DD840B737}"/>
              </c:ext>
            </c:extLst>
          </c:dPt>
          <c:dLbls>
            <c:dLbl>
              <c:idx val="0"/>
              <c:layout>
                <c:manualLayout>
                  <c:x val="-6.0812594163753175E-2"/>
                  <c:y val="7.126911518542848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B4F-4FB0-B636-675DD840B737}"/>
                </c:ext>
                <c:ext xmlns:c15="http://schemas.microsoft.com/office/drawing/2012/chart" uri="{CE6537A1-D6FC-4f65-9D91-7224C49458BB}">
                  <c15:layout>
                    <c:manualLayout>
                      <c:w val="0.10946266949475555"/>
                      <c:h val="0.10185854053499603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3.1185847501550481E-3"/>
                  <c:y val="-4.728279016780551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B4F-4FB0-B636-675DD840B73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6876161196142664E-2"/>
                  <c:y val="1.290068199306214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B4F-4FB0-B636-675DD840B73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Проведены профилактические мероприятия, посещаемость востановленна</c:v>
                </c:pt>
                <c:pt idx="1">
                  <c:v>Поставленны на внутриколледжный учет</c:v>
                </c:pt>
                <c:pt idx="2">
                  <c:v>Отчисленны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</c:v>
                </c:pt>
                <c:pt idx="1">
                  <c:v>5</c:v>
                </c:pt>
                <c:pt idx="2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B4F-4FB0-B636-675DD840B73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9080060809753452E-2"/>
          <c:y val="0.79280210584765098"/>
          <c:w val="0.91815542199005085"/>
          <c:h val="0.204379421699000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418332139574733"/>
          <c:y val="7.9026719242618532E-2"/>
          <c:w val="0.52684499583581867"/>
          <c:h val="0.6085474275376270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295-41AB-A466-ADCAAD83F10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295-41AB-A466-ADCAAD83F10E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295-41AB-A466-ADCAAD83F10E}"/>
              </c:ext>
            </c:extLst>
          </c:dPt>
          <c:dLbls>
            <c:dLbl>
              <c:idx val="0"/>
              <c:layout>
                <c:manualLayout>
                  <c:x val="-1.09278145330348E-3"/>
                  <c:y val="-5.430796863440046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295-41AB-A466-ADCAAD83F10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0516801538359332E-2"/>
                  <c:y val="-1.944265608052220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295-41AB-A466-ADCAAD83F10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6480540156473361E-2"/>
                  <c:y val="-5.009940878507407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295-41AB-A466-ADCAAD83F10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Проведены профилактические мероприятия, посещаемость востановлена</c:v>
                </c:pt>
                <c:pt idx="1">
                  <c:v>Поставленны на внутриколледжный учет</c:v>
                </c:pt>
                <c:pt idx="2">
                  <c:v>Отчисленны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</c:v>
                </c:pt>
                <c:pt idx="1">
                  <c:v>5</c:v>
                </c:pt>
                <c:pt idx="2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295-41AB-A466-ADCAAD83F1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2150631421437115E-3"/>
          <c:y val="0.76241845969852196"/>
          <c:w val="0.93466652129677252"/>
          <c:h val="0.200139237771409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ru-RU" sz="2000" b="0" i="0" u="none" strike="noStrike" cap="none" normalizeH="0" baseline="0">
                <a:effectLst/>
              </a:rPr>
              <a:t>УЧАСТИЕ В МЕРОПРИЯТИЯ СПОРТИВНО-МАССОВОЙ НАПРАВЛЕННОСТИ, СОРЕВНОВАНИЯХ</a:t>
            </a:r>
            <a:endParaRPr lang="ru-RU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Призеры в соревнованиях областного уровня и РФ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accent1"/>
                </a:solidFill>
              </a:ln>
              <a:effectLst/>
              <a:sp3d>
                <a:contourClr>
                  <a:schemeClr val="accent1"/>
                </a:contourClr>
              </a:sp3d>
            </c:spPr>
          </c:dPt>
          <c:dLbls>
            <c:dLbl>
              <c:idx val="0"/>
              <c:layout>
                <c:manualLayout>
                  <c:x val="-2.6560443438191422E-3"/>
                  <c:y val="2.0918450073853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1929996728819099E-2"/>
                      <c:h val="3.3192289609779033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4.7976765580762291E-17"/>
                  <c:y val="1.7157136035005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542361792607131E-3"/>
                  <c:y val="5.07757404795486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2016-2017 </c:v>
                </c:pt>
                <c:pt idx="1">
                  <c:v>2017-2018 </c:v>
                </c:pt>
                <c:pt idx="2">
                  <c:v>2018-2019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</c:v>
                </c:pt>
                <c:pt idx="1">
                  <c:v>12</c:v>
                </c:pt>
                <c:pt idx="2">
                  <c:v>58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Призеры городских и районных мероприятий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3280212483399978E-3"/>
                  <c:y val="6.5378900445765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6.73600792471520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9254170755642784E-3"/>
                  <c:y val="9.02679830747531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2016-2017 </c:v>
                </c:pt>
                <c:pt idx="1">
                  <c:v>2017-2018 </c:v>
                </c:pt>
                <c:pt idx="2">
                  <c:v>2018-2019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60</c:v>
                </c:pt>
                <c:pt idx="1">
                  <c:v>110</c:v>
                </c:pt>
                <c:pt idx="2">
                  <c:v>258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Количество мероприятий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6.5378900445765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6.5378900445765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776251226692741E-2"/>
                  <c:y val="6.20592383638928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2016-2017 </c:v>
                </c:pt>
                <c:pt idx="1">
                  <c:v>2017-2018 </c:v>
                </c:pt>
                <c:pt idx="2">
                  <c:v>2018-2019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119</c:v>
                </c:pt>
                <c:pt idx="1">
                  <c:v>138</c:v>
                </c:pt>
                <c:pt idx="2">
                  <c:v>142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449806704"/>
        <c:axId val="-449817584"/>
        <c:axId val="-454461696"/>
      </c:bar3DChart>
      <c:catAx>
        <c:axId val="-449806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1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449817584"/>
        <c:crosses val="autoZero"/>
        <c:auto val="1"/>
        <c:lblAlgn val="ctr"/>
        <c:lblOffset val="100"/>
        <c:noMultiLvlLbl val="0"/>
      </c:catAx>
      <c:valAx>
        <c:axId val="-449817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449806704"/>
        <c:crosses val="autoZero"/>
        <c:crossBetween val="between"/>
      </c:valAx>
      <c:serAx>
        <c:axId val="-454461696"/>
        <c:scaling>
          <c:orientation val="minMax"/>
        </c:scaling>
        <c:delete val="1"/>
        <c:axPos val="b"/>
        <c:majorTickMark val="none"/>
        <c:minorTickMark val="none"/>
        <c:tickLblPos val="nextTo"/>
        <c:crossAx val="-449817584"/>
        <c:crosses val="autoZero"/>
      </c:ser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7087764427852897E-2"/>
          <c:y val="0.90332845838549525"/>
          <c:w val="0.96848051364097421"/>
          <c:h val="8.29494604407732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7538620730998495E-2"/>
          <c:y val="1.5807546349699914E-2"/>
          <c:w val="0.94853455818022747"/>
          <c:h val="0.7795547239852276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Регистрация на сайте ГТО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5"/>
              </a:solidFill>
            </a:ln>
            <a:effectLst/>
            <a:sp3d>
              <a:contourClr>
                <a:schemeClr val="accent5"/>
              </a:contourClr>
            </a:sp3d>
          </c:spPr>
          <c:invertIfNegative val="0"/>
          <c:dLbls>
            <c:dLbl>
              <c:idx val="1"/>
              <c:layout>
                <c:manualLayout>
                  <c:x val="1.2566137566137565E-2"/>
                  <c:y val="3.8095238095238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1005291005291003E-2"/>
                      <c:h val="6.9450549450549445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"/>
                  <c:y val="9.6703296703296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3227513227513227E-3"/>
                  <c:y val="0.123076923076923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3240648791790798E-3"/>
                  <c:y val="8.4925690021231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2014-2015 учебный год</c:v>
                </c:pt>
                <c:pt idx="1">
                  <c:v>2015-2016 учебный год</c:v>
                </c:pt>
                <c:pt idx="2">
                  <c:v>2016-2017 учебный год</c:v>
                </c:pt>
                <c:pt idx="3">
                  <c:v>2017-2018 учебный год</c:v>
                </c:pt>
                <c:pt idx="4">
                  <c:v>2018-2019 учебный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1">
                  <c:v>40</c:v>
                </c:pt>
                <c:pt idx="2">
                  <c:v>699</c:v>
                </c:pt>
                <c:pt idx="3">
                  <c:v>1409</c:v>
                </c:pt>
                <c:pt idx="4">
                  <c:v>1734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Участие в сдаче норм ГТО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6481297583581111E-3"/>
                  <c:y val="3.3970276008492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8548484733661142E-17"/>
                  <c:y val="8.492569002123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4.2462845010615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98609731876861E-2"/>
                  <c:y val="6.51096956829440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3833167825223437E-2"/>
                  <c:y val="8.20948336871903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2014-2015 учебный год</c:v>
                </c:pt>
                <c:pt idx="1">
                  <c:v>2015-2016 учебный год</c:v>
                </c:pt>
                <c:pt idx="2">
                  <c:v>2016-2017 учебный год</c:v>
                </c:pt>
                <c:pt idx="3">
                  <c:v>2017-2018 учебный год</c:v>
                </c:pt>
                <c:pt idx="4">
                  <c:v>2018-2019 учебный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100</c:v>
                </c:pt>
                <c:pt idx="1">
                  <c:v>350</c:v>
                </c:pt>
                <c:pt idx="2">
                  <c:v>582</c:v>
                </c:pt>
                <c:pt idx="3">
                  <c:v>1019</c:v>
                </c:pt>
                <c:pt idx="4">
                  <c:v>1120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449820848"/>
        <c:axId val="-449809968"/>
        <c:axId val="-454461072"/>
      </c:bar3DChart>
      <c:catAx>
        <c:axId val="-449820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449809968"/>
        <c:crosses val="autoZero"/>
        <c:auto val="1"/>
        <c:lblAlgn val="ctr"/>
        <c:lblOffset val="100"/>
        <c:noMultiLvlLbl val="0"/>
      </c:catAx>
      <c:valAx>
        <c:axId val="-449809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449820848"/>
        <c:crosses val="autoZero"/>
        <c:crossBetween val="between"/>
      </c:valAx>
      <c:serAx>
        <c:axId val="-454461072"/>
        <c:scaling>
          <c:orientation val="minMax"/>
        </c:scaling>
        <c:delete val="1"/>
        <c:axPos val="b"/>
        <c:majorTickMark val="none"/>
        <c:minorTickMark val="none"/>
        <c:tickLblPos val="nextTo"/>
        <c:crossAx val="-449809968"/>
        <c:crosses val="autoZero"/>
      </c:ser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9.7222894160173573E-2"/>
          <c:y val="0.91834328401257526"/>
          <c:w val="0.75261087661847925"/>
          <c:h val="6.40742984050070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2017-2018 уч.год</c:v>
                </c:pt>
              </c:strCache>
            </c:strRef>
          </c:tx>
          <c:spPr>
            <a:gradFill>
              <a:gsLst>
                <a:gs pos="100000">
                  <a:schemeClr val="accent6">
                    <a:alpha val="0"/>
                  </a:schemeClr>
                </a:gs>
                <a:gs pos="50000">
                  <a:schemeClr val="accent6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3445197375496979E-3"/>
                  <c:y val="-3.04687481256921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584A-4668-A8EE-CCDBCE0741E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7225986877486373E-3"/>
                  <c:y val="-2.5781248414047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584A-4668-A8EE-CCDBCE0741E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8596975086311655E-17"/>
                  <c:y val="-3.0468748125692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584A-4668-A8EE-CCDBCE0741E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Всероссийский</c:v>
                </c:pt>
                <c:pt idx="1">
                  <c:v>Областной</c:v>
                </c:pt>
                <c:pt idx="2">
                  <c:v>Районный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</c:v>
                </c:pt>
                <c:pt idx="1">
                  <c:v>9</c:v>
                </c:pt>
                <c:pt idx="2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84A-4668-A8EE-CCDBCE0741E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2018-2019 уч.год</c:v>
                </c:pt>
              </c:strCache>
            </c:strRef>
          </c:tx>
          <c:spPr>
            <a:gradFill>
              <a:gsLst>
                <a:gs pos="100000">
                  <a:schemeClr val="accent5">
                    <a:alpha val="0"/>
                  </a:schemeClr>
                </a:gs>
                <a:gs pos="50000">
                  <a:schemeClr val="accent5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-1.6406248990757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84A-4668-A8EE-CCDBCE0741E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3.0468748125692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84A-4668-A8EE-CCDBCE0741E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8596975086311655E-17"/>
                  <c:y val="-2.8124998269869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584A-4668-A8EE-CCDBCE0741E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Всероссийский</c:v>
                </c:pt>
                <c:pt idx="1">
                  <c:v>Областной</c:v>
                </c:pt>
                <c:pt idx="2">
                  <c:v>Районный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</c:v>
                </c:pt>
                <c:pt idx="1">
                  <c:v>21</c:v>
                </c:pt>
                <c:pt idx="2">
                  <c:v>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84A-4668-A8EE-CCDBCE0741E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-534704736"/>
        <c:axId val="-534704192"/>
        <c:axId val="0"/>
      </c:bar3DChart>
      <c:catAx>
        <c:axId val="-534704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534704192"/>
        <c:crosses val="autoZero"/>
        <c:auto val="1"/>
        <c:lblAlgn val="ctr"/>
        <c:lblOffset val="100"/>
        <c:noMultiLvlLbl val="0"/>
      </c:catAx>
      <c:valAx>
        <c:axId val="-534704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5347047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1" i="0" u="none" strike="noStrike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38813-2537-4BFF-BA62-7C51246C6BF8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3488"/>
            <a:ext cx="444182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EA2AE6-A4BD-4CB4-A6DC-C75CF7925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880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C8B8E9-3D43-437E-A6C7-37E371C1A493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4906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660F0-45BC-4E63-8F22-CB53BF891151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6EB01-5508-4508-BB5F-174E0E0AF0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040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660F0-45BC-4E63-8F22-CB53BF891151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6EB01-5508-4508-BB5F-174E0E0AF0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835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660F0-45BC-4E63-8F22-CB53BF891151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6EB01-5508-4508-BB5F-174E0E0AF0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228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660F0-45BC-4E63-8F22-CB53BF891151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6EB01-5508-4508-BB5F-174E0E0AF0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341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660F0-45BC-4E63-8F22-CB53BF891151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6EB01-5508-4508-BB5F-174E0E0AF0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17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660F0-45BC-4E63-8F22-CB53BF891151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6EB01-5508-4508-BB5F-174E0E0AF0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732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660F0-45BC-4E63-8F22-CB53BF891151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6EB01-5508-4508-BB5F-174E0E0AF0A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08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660F0-45BC-4E63-8F22-CB53BF891151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6EB01-5508-4508-BB5F-174E0E0AF0A3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67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660F0-45BC-4E63-8F22-CB53BF891151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6EB01-5508-4508-BB5F-174E0E0AF0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523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660F0-45BC-4E63-8F22-CB53BF891151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6EB01-5508-4508-BB5F-174E0E0AF0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965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660F0-45BC-4E63-8F22-CB53BF891151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6EB01-5508-4508-BB5F-174E0E0AF0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4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F9660F0-45BC-4E63-8F22-CB53BF891151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6EB01-5508-4508-BB5F-174E0E0AF0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259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5124405" y="5003771"/>
            <a:ext cx="3690551" cy="1268412"/>
          </a:xfrm>
          <a:prstGeom prst="rect">
            <a:avLst/>
          </a:prstGeom>
        </p:spPr>
        <p:txBody>
          <a:bodyPr/>
          <a:lstStyle/>
          <a:p>
            <a:pPr marL="342900" indent="-342900">
              <a:defRPr/>
            </a:pPr>
            <a:endParaRPr lang="ru-RU" sz="2400" b="1" dirty="0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3279" y="803141"/>
            <a:ext cx="86974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«Воспитательная система в колледже как пространство развития </a:t>
            </a:r>
          </a:p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 мобильной личности»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45095" y="3815663"/>
            <a:ext cx="56007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Book Antiqua" panose="02040602050305030304" pitchFamily="18" charset="0"/>
              </a:rPr>
              <a:t>Заместитель директора </a:t>
            </a:r>
            <a:r>
              <a:rPr lang="ru-RU" dirty="0">
                <a:latin typeface="Book Antiqua" panose="02040602050305030304" pitchFamily="18" charset="0"/>
              </a:rPr>
              <a:t>ГАПОУ МО </a:t>
            </a:r>
          </a:p>
          <a:p>
            <a:r>
              <a:rPr lang="ru-RU" dirty="0">
                <a:latin typeface="Book Antiqua" panose="02040602050305030304" pitchFamily="18" charset="0"/>
              </a:rPr>
              <a:t>«Профессиональный колледж </a:t>
            </a:r>
            <a:r>
              <a:rPr lang="en-US" dirty="0">
                <a:latin typeface="Book Antiqua" panose="02040602050305030304" pitchFamily="18" charset="0"/>
              </a:rPr>
              <a:t>“</a:t>
            </a:r>
            <a:r>
              <a:rPr lang="ru-RU" dirty="0">
                <a:latin typeface="Book Antiqua" panose="02040602050305030304" pitchFamily="18" charset="0"/>
              </a:rPr>
              <a:t>Московия</a:t>
            </a:r>
            <a:r>
              <a:rPr lang="en-US" dirty="0">
                <a:latin typeface="Book Antiqua" panose="02040602050305030304" pitchFamily="18" charset="0"/>
              </a:rPr>
              <a:t>”,</a:t>
            </a:r>
          </a:p>
          <a:p>
            <a:r>
              <a:rPr lang="ru-RU" dirty="0" smtClean="0">
                <a:latin typeface="Book Antiqua" panose="02040602050305030304" pitchFamily="18" charset="0"/>
              </a:rPr>
              <a:t>по учебно- воспитательной работе</a:t>
            </a:r>
            <a:endParaRPr lang="ru-RU" dirty="0">
              <a:latin typeface="Book Antiqua" panose="02040602050305030304" pitchFamily="18" charset="0"/>
            </a:endParaRPr>
          </a:p>
          <a:p>
            <a:r>
              <a:rPr lang="ru-RU" b="1" dirty="0" smtClean="0">
                <a:latin typeface="Book Antiqua" panose="02040602050305030304" pitchFamily="18" charset="0"/>
              </a:rPr>
              <a:t>Панова О.К.</a:t>
            </a:r>
            <a:endParaRPr lang="ru-RU" b="1" dirty="0">
              <a:latin typeface="Book Antiqua" panose="0204060205030503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F66F9616-0C8E-4EAC-B7FD-E37BE004B088}"/>
              </a:ext>
            </a:extLst>
          </p:cNvPr>
          <p:cNvSpPr/>
          <p:nvPr/>
        </p:nvSpPr>
        <p:spPr>
          <a:xfrm>
            <a:off x="3336487" y="6268867"/>
            <a:ext cx="2169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Book Antiqua" panose="02040602050305030304" pitchFamily="18" charset="0"/>
              </a:rPr>
              <a:t>26 июня 2019 года</a:t>
            </a:r>
          </a:p>
        </p:txBody>
      </p:sp>
    </p:spTree>
    <p:extLst>
      <p:ext uri="{BB962C8B-B14F-4D97-AF65-F5344CB8AC3E}">
        <p14:creationId xmlns:p14="http://schemas.microsoft.com/office/powerpoint/2010/main" val="85920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814388" y="23813"/>
            <a:ext cx="663793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alt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ВОСПИТАТЕЛЬНАЯ ДЕЯТЕЛЬНОСТЬ</a:t>
            </a:r>
            <a:endParaRPr lang="ru-RU" alt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2246" y="815975"/>
            <a:ext cx="69844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1E13A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ЦЕЛЕВЫЕ ПОКАЗАТЕЛИ</a:t>
            </a:r>
            <a:endParaRPr lang="ru-RU" sz="2400" b="1" dirty="0" smtClean="0">
              <a:solidFill>
                <a:srgbClr val="1E13A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8275"/>
            <a:ext cx="800100" cy="647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225497"/>
              </p:ext>
            </p:extLst>
          </p:nvPr>
        </p:nvGraphicFramePr>
        <p:xfrm>
          <a:off x="814388" y="1423554"/>
          <a:ext cx="7718052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4771"/>
                <a:gridCol w="1463768"/>
                <a:gridCol w="1929513"/>
              </a:tblGrid>
              <a:tr h="644005">
                <a:tc>
                  <a:txBody>
                    <a:bodyPr/>
                    <a:lstStyle/>
                    <a:p>
                      <a:r>
                        <a:rPr lang="ru-RU" kern="1800" dirty="0" smtClean="0">
                          <a:solidFill>
                            <a:srgbClr val="0070C0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Взаимодействие и развитие договорных </a:t>
                      </a:r>
                    </a:p>
                    <a:p>
                      <a:r>
                        <a:rPr lang="ru-RU" kern="1800" dirty="0" smtClean="0">
                          <a:solidFill>
                            <a:srgbClr val="0070C0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отношений с организациями района 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70C0"/>
                          </a:solidFill>
                        </a:rPr>
                        <a:t>план - 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</a:t>
                      </a:r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 договора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70C0"/>
                          </a:solidFill>
                        </a:rPr>
                        <a:t>факт - 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29</a:t>
                      </a:r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 договоров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184639"/>
              </p:ext>
            </p:extLst>
          </p:nvPr>
        </p:nvGraphicFramePr>
        <p:xfrm>
          <a:off x="579562" y="2891845"/>
          <a:ext cx="8312918" cy="393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0367"/>
                <a:gridCol w="1674115"/>
                <a:gridCol w="1048436"/>
              </a:tblGrid>
              <a:tr h="393139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rgbClr val="1E13A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патриотической направленности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1E13AD"/>
                          </a:solidFill>
                        </a:rPr>
                        <a:t>              90 %</a:t>
                      </a:r>
                      <a:endParaRPr lang="ru-RU" sz="1800" dirty="0">
                        <a:solidFill>
                          <a:srgbClr val="1E13AD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1E13AD"/>
                          </a:solidFill>
                        </a:rPr>
                        <a:t>    97  % </a:t>
                      </a:r>
                      <a:endParaRPr lang="ru-RU" sz="1800" dirty="0">
                        <a:solidFill>
                          <a:srgbClr val="1E13AD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06582" y="2069802"/>
            <a:ext cx="818589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kern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Поддержка индивидуализации и самореализации обучающихся </a:t>
            </a:r>
            <a:r>
              <a:rPr lang="ru-RU" sz="2400" b="1" kern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за </a:t>
            </a:r>
            <a:r>
              <a:rPr lang="ru-RU" sz="2400" b="1" kern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счет свободного выбора </a:t>
            </a:r>
            <a:r>
              <a:rPr lang="ru-RU" sz="2800" b="1" kern="1800" dirty="0">
                <a:solidFill>
                  <a:srgbClr val="1589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деятельности </a:t>
            </a:r>
            <a:endParaRPr lang="ru-RU" sz="2800" b="1" dirty="0">
              <a:solidFill>
                <a:srgbClr val="1589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/>
          </p:nvPr>
        </p:nvGraphicFramePr>
        <p:xfrm>
          <a:off x="579561" y="3407693"/>
          <a:ext cx="8312917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0367"/>
                <a:gridCol w="1674115"/>
                <a:gridCol w="1048435"/>
              </a:tblGrid>
              <a:tr h="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1E13AD"/>
                          </a:solidFill>
                        </a:rPr>
                        <a:t>культурно- массовой и эстетической направленности</a:t>
                      </a:r>
                      <a:endParaRPr lang="ru-RU" dirty="0">
                        <a:solidFill>
                          <a:srgbClr val="1E13AD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1E13AD"/>
                          </a:solidFill>
                        </a:rPr>
                        <a:t>              80 %</a:t>
                      </a:r>
                      <a:endParaRPr lang="ru-RU" dirty="0">
                        <a:solidFill>
                          <a:srgbClr val="1E13AD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1E13AD"/>
                          </a:solidFill>
                        </a:rPr>
                        <a:t>    93  % </a:t>
                      </a:r>
                      <a:endParaRPr lang="ru-RU" dirty="0">
                        <a:solidFill>
                          <a:srgbClr val="1E13AD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4096"/>
              </p:ext>
            </p:extLst>
          </p:nvPr>
        </p:nvGraphicFramePr>
        <p:xfrm>
          <a:off x="1112246" y="4475746"/>
          <a:ext cx="748632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4488"/>
                <a:gridCol w="1263978"/>
                <a:gridCol w="1187856"/>
              </a:tblGrid>
              <a:tr h="7700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1E13A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дополнительным образовательным программам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1E13AD"/>
                          </a:solidFill>
                        </a:rPr>
                        <a:t>1083 чел. </a:t>
                      </a:r>
                    </a:p>
                    <a:p>
                      <a:r>
                        <a:rPr lang="ru-RU" dirty="0" smtClean="0">
                          <a:solidFill>
                            <a:srgbClr val="1E13AD"/>
                          </a:solidFill>
                        </a:rPr>
                        <a:t>1096 чел.</a:t>
                      </a:r>
                    </a:p>
                    <a:p>
                      <a:r>
                        <a:rPr lang="ru-RU" dirty="0" smtClean="0">
                          <a:solidFill>
                            <a:srgbClr val="1E13AD"/>
                          </a:solidFill>
                        </a:rPr>
                        <a:t>1103 чел.   </a:t>
                      </a:r>
                      <a:endParaRPr lang="ru-RU" dirty="0">
                        <a:solidFill>
                          <a:srgbClr val="1E13AD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1E13AD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319250"/>
              </p:ext>
            </p:extLst>
          </p:nvPr>
        </p:nvGraphicFramePr>
        <p:xfrm>
          <a:off x="579563" y="3876001"/>
          <a:ext cx="8312917" cy="576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0367"/>
                <a:gridCol w="1674115"/>
                <a:gridCol w="1048435"/>
              </a:tblGrid>
              <a:tr h="576064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1E13AD"/>
                          </a:solidFill>
                        </a:rPr>
                        <a:t>спортивно - массовой направленности</a:t>
                      </a:r>
                      <a:endParaRPr lang="ru-RU" dirty="0">
                        <a:solidFill>
                          <a:srgbClr val="1E13AD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1E13AD"/>
                          </a:solidFill>
                        </a:rPr>
                        <a:t>              80 %</a:t>
                      </a:r>
                      <a:endParaRPr lang="ru-RU" dirty="0">
                        <a:solidFill>
                          <a:srgbClr val="1E13AD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1E13AD"/>
                          </a:solidFill>
                        </a:rPr>
                        <a:t>    79  % </a:t>
                      </a:r>
                      <a:endParaRPr lang="ru-RU" dirty="0">
                        <a:solidFill>
                          <a:srgbClr val="1E13AD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5745861" y="5733256"/>
            <a:ext cx="3383235" cy="11247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771613"/>
              </p:ext>
            </p:extLst>
          </p:nvPr>
        </p:nvGraphicFramePr>
        <p:xfrm>
          <a:off x="243077" y="5582653"/>
          <a:ext cx="8856984" cy="662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6246"/>
                <a:gridCol w="1495399"/>
                <a:gridCol w="1405339"/>
              </a:tblGrid>
              <a:tr h="662136">
                <a:tc>
                  <a:txBody>
                    <a:bodyPr/>
                    <a:lstStyle/>
                    <a:p>
                      <a:pPr lvl="1"/>
                      <a:r>
                        <a:rPr lang="ru-RU" sz="1800" b="1" kern="1200" dirty="0" smtClean="0">
                          <a:solidFill>
                            <a:srgbClr val="1E13A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участие в работе молодежных общественных</a:t>
                      </a:r>
                    </a:p>
                    <a:p>
                      <a:pPr lvl="1"/>
                      <a:r>
                        <a:rPr lang="ru-RU" sz="1800" b="1" kern="1200" dirty="0" smtClean="0">
                          <a:solidFill>
                            <a:srgbClr val="1E13A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организаций 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объединений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1E13AD"/>
                          </a:solidFill>
                        </a:rPr>
                        <a:t>           30 %</a:t>
                      </a:r>
                      <a:endParaRPr lang="ru-RU" dirty="0">
                        <a:solidFill>
                          <a:srgbClr val="1E13AD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1E13AD"/>
                          </a:solidFill>
                        </a:rPr>
                        <a:t>      55 %</a:t>
                      </a:r>
                    </a:p>
                    <a:p>
                      <a:endParaRPr lang="ru-RU" dirty="0">
                        <a:solidFill>
                          <a:srgbClr val="1E13AD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05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616749" y="5949280"/>
            <a:ext cx="3527251" cy="9087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814388" y="-24955"/>
            <a:ext cx="7213996" cy="66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alt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ВОСПИТАТЕЛЬНАЯ ДЕЯТЕЛЬНОСТЬ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31640" y="548680"/>
            <a:ext cx="75608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ru-RU" sz="2400" b="1" dirty="0" smtClean="0">
                <a:solidFill>
                  <a:srgbClr val="EE12A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Сравнительный</a:t>
            </a:r>
            <a:r>
              <a:rPr lang="ru-RU" sz="2400" b="1" dirty="0" smtClean="0">
                <a:solidFill>
                  <a:srgbClr val="EE12A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 анализ по годам</a:t>
            </a: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8275"/>
            <a:ext cx="800100" cy="647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0011"/>
              </p:ext>
            </p:extLst>
          </p:nvPr>
        </p:nvGraphicFramePr>
        <p:xfrm>
          <a:off x="179512" y="1100208"/>
          <a:ext cx="8569632" cy="536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5615"/>
                <a:gridCol w="1444337"/>
                <a:gridCol w="1392381"/>
                <a:gridCol w="1257299"/>
              </a:tblGrid>
              <a:tr h="34919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1E13AD"/>
                          </a:solidFill>
                        </a:rPr>
                        <a:t>КОЛИЧЕСТВО</a:t>
                      </a:r>
                      <a:endParaRPr lang="ru-RU" dirty="0">
                        <a:solidFill>
                          <a:srgbClr val="1E13A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1E13AD"/>
                          </a:solidFill>
                        </a:rPr>
                        <a:t>2016-2017</a:t>
                      </a:r>
                      <a:endParaRPr lang="ru-RU" dirty="0">
                        <a:solidFill>
                          <a:srgbClr val="1E13A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1E13AD"/>
                          </a:solidFill>
                        </a:rPr>
                        <a:t>2017-2018</a:t>
                      </a:r>
                      <a:endParaRPr lang="ru-RU" dirty="0">
                        <a:solidFill>
                          <a:srgbClr val="1E13A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1E13AD"/>
                          </a:solidFill>
                        </a:rPr>
                        <a:t>2018-2019</a:t>
                      </a:r>
                      <a:endParaRPr lang="ru-RU" dirty="0">
                        <a:solidFill>
                          <a:srgbClr val="1E13AD"/>
                        </a:solidFill>
                      </a:endParaRPr>
                    </a:p>
                  </a:txBody>
                  <a:tcPr/>
                </a:tc>
              </a:tr>
              <a:tr h="349192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rgbClr val="1E13AD"/>
                          </a:solidFill>
                        </a:rPr>
                        <a:t> групп</a:t>
                      </a:r>
                      <a:endParaRPr lang="ru-RU" dirty="0">
                        <a:solidFill>
                          <a:srgbClr val="1E13A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1E13AD"/>
                          </a:solidFill>
                        </a:rPr>
                        <a:t>107</a:t>
                      </a:r>
                      <a:endParaRPr lang="ru-RU" sz="2000" dirty="0">
                        <a:solidFill>
                          <a:srgbClr val="1E13A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1E13AD"/>
                          </a:solidFill>
                        </a:rPr>
                        <a:t>115</a:t>
                      </a:r>
                      <a:endParaRPr lang="ru-RU" sz="2000" dirty="0">
                        <a:solidFill>
                          <a:srgbClr val="1E13A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1E13AD"/>
                          </a:solidFill>
                        </a:rPr>
                        <a:t>131</a:t>
                      </a:r>
                      <a:endParaRPr lang="ru-RU" sz="2000" dirty="0">
                        <a:solidFill>
                          <a:srgbClr val="1E13AD"/>
                        </a:solidFill>
                      </a:endParaRPr>
                    </a:p>
                  </a:txBody>
                  <a:tcPr/>
                </a:tc>
              </a:tr>
              <a:tr h="349192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rgbClr val="1E13AD"/>
                          </a:solidFill>
                        </a:rPr>
                        <a:t>студентов</a:t>
                      </a:r>
                      <a:endParaRPr lang="ru-RU" dirty="0">
                        <a:solidFill>
                          <a:srgbClr val="1E13A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1E13AD"/>
                          </a:solidFill>
                        </a:rPr>
                        <a:t>2092</a:t>
                      </a:r>
                      <a:endParaRPr lang="ru-RU" sz="2000" dirty="0">
                        <a:solidFill>
                          <a:srgbClr val="1E13A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1E13AD"/>
                          </a:solidFill>
                        </a:rPr>
                        <a:t>2786</a:t>
                      </a:r>
                      <a:endParaRPr lang="ru-RU" sz="2000" dirty="0">
                        <a:solidFill>
                          <a:srgbClr val="1E13A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1E13AD"/>
                          </a:solidFill>
                        </a:rPr>
                        <a:t>3116</a:t>
                      </a:r>
                      <a:endParaRPr lang="ru-RU" sz="2000" dirty="0">
                        <a:solidFill>
                          <a:srgbClr val="1E13AD"/>
                        </a:solidFill>
                      </a:endParaRPr>
                    </a:p>
                  </a:txBody>
                  <a:tcPr/>
                </a:tc>
              </a:tr>
              <a:tr h="349192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1E13AD"/>
                          </a:solidFill>
                        </a:rPr>
                        <a:t>социально – незащищенные студенты</a:t>
                      </a:r>
                      <a:endParaRPr lang="ru-RU" dirty="0">
                        <a:solidFill>
                          <a:srgbClr val="1E13A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1E13AD"/>
                          </a:solidFill>
                        </a:rPr>
                        <a:t>180 / 8,6 %</a:t>
                      </a:r>
                      <a:endParaRPr lang="ru-RU" sz="2000" dirty="0">
                        <a:solidFill>
                          <a:srgbClr val="1E13A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1E13AD"/>
                          </a:solidFill>
                        </a:rPr>
                        <a:t>262 / 9,4</a:t>
                      </a:r>
                      <a:endParaRPr lang="ru-RU" sz="2000" dirty="0">
                        <a:solidFill>
                          <a:srgbClr val="1E13A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1E13AD"/>
                          </a:solidFill>
                        </a:rPr>
                        <a:t>290 / 9,3</a:t>
                      </a:r>
                      <a:endParaRPr lang="ru-RU" sz="2000" dirty="0">
                        <a:solidFill>
                          <a:srgbClr val="1E13AD"/>
                        </a:solidFill>
                      </a:endParaRPr>
                    </a:p>
                  </a:txBody>
                  <a:tcPr/>
                </a:tc>
              </a:tr>
              <a:tr h="349192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1E13AD"/>
                          </a:solidFill>
                        </a:rPr>
                        <a:t>охват студентов</a:t>
                      </a:r>
                      <a:endParaRPr lang="ru-RU" dirty="0">
                        <a:solidFill>
                          <a:srgbClr val="1E13A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1E13AD"/>
                          </a:solidFill>
                        </a:rPr>
                        <a:t>86 %</a:t>
                      </a:r>
                      <a:endParaRPr lang="ru-RU" sz="2000" dirty="0">
                        <a:solidFill>
                          <a:srgbClr val="1E13A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1E13AD"/>
                          </a:solidFill>
                        </a:rPr>
                        <a:t>93 %</a:t>
                      </a:r>
                      <a:endParaRPr lang="ru-RU" sz="2000" dirty="0">
                        <a:solidFill>
                          <a:srgbClr val="1E13A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1E13AD"/>
                          </a:solidFill>
                        </a:rPr>
                        <a:t>95 %</a:t>
                      </a:r>
                      <a:endParaRPr lang="ru-RU" sz="2000" dirty="0">
                        <a:solidFill>
                          <a:srgbClr val="1E13AD"/>
                        </a:solidFill>
                      </a:endParaRPr>
                    </a:p>
                  </a:txBody>
                  <a:tcPr/>
                </a:tc>
              </a:tr>
              <a:tr h="378292"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rgbClr val="15893C"/>
                          </a:solidFill>
                        </a:rPr>
                        <a:t>мероприятий</a:t>
                      </a:r>
                      <a:endParaRPr lang="ru-RU" sz="2000" b="1" dirty="0">
                        <a:solidFill>
                          <a:srgbClr val="15893C"/>
                        </a:solidFill>
                      </a:endParaRPr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15893C"/>
                          </a:solidFill>
                        </a:rPr>
                        <a:t>757</a:t>
                      </a:r>
                      <a:endParaRPr lang="ru-RU" sz="2000" b="1" dirty="0">
                        <a:solidFill>
                          <a:srgbClr val="15893C"/>
                        </a:solidFill>
                      </a:endParaRPr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15893C"/>
                          </a:solidFill>
                        </a:rPr>
                        <a:t>1210</a:t>
                      </a:r>
                      <a:endParaRPr lang="ru-RU" sz="2000" b="1" dirty="0">
                        <a:solidFill>
                          <a:srgbClr val="15893C"/>
                        </a:solidFill>
                      </a:endParaRPr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15893C"/>
                          </a:solidFill>
                        </a:rPr>
                        <a:t>1450</a:t>
                      </a:r>
                      <a:endParaRPr lang="ru-RU" sz="2000" b="1" dirty="0">
                        <a:solidFill>
                          <a:srgbClr val="15893C"/>
                        </a:solidFill>
                      </a:endParaRPr>
                    </a:p>
                  </a:txBody>
                  <a:tcPr>
                    <a:solidFill>
                      <a:srgbClr val="FFCC66"/>
                    </a:solidFill>
                  </a:tcPr>
                </a:tc>
              </a:tr>
              <a:tr h="34919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2F2799"/>
                          </a:solidFill>
                        </a:rPr>
                        <a:t>патриотическое воспитание</a:t>
                      </a:r>
                      <a:endParaRPr lang="ru-RU" dirty="0">
                        <a:solidFill>
                          <a:srgbClr val="2F27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2F2799"/>
                          </a:solidFill>
                        </a:rPr>
                        <a:t>121</a:t>
                      </a:r>
                      <a:endParaRPr lang="ru-RU" sz="2000" dirty="0">
                        <a:solidFill>
                          <a:srgbClr val="2F27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2F2799"/>
                          </a:solidFill>
                        </a:rPr>
                        <a:t>226</a:t>
                      </a:r>
                      <a:endParaRPr lang="ru-RU" sz="2000" dirty="0">
                        <a:solidFill>
                          <a:srgbClr val="2F27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2F2799"/>
                          </a:solidFill>
                        </a:rPr>
                        <a:t>248</a:t>
                      </a:r>
                      <a:endParaRPr lang="ru-RU" sz="2000" dirty="0">
                        <a:solidFill>
                          <a:srgbClr val="2F2799"/>
                        </a:solidFill>
                      </a:endParaRPr>
                    </a:p>
                  </a:txBody>
                  <a:tcPr/>
                </a:tc>
              </a:tr>
              <a:tr h="34919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2F2799"/>
                          </a:solidFill>
                        </a:rPr>
                        <a:t>студенческая жизнь</a:t>
                      </a:r>
                      <a:endParaRPr lang="ru-RU" dirty="0">
                        <a:solidFill>
                          <a:srgbClr val="2F27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2F2799"/>
                          </a:solidFill>
                        </a:rPr>
                        <a:t>286</a:t>
                      </a:r>
                      <a:endParaRPr lang="ru-RU" sz="2000" dirty="0">
                        <a:solidFill>
                          <a:srgbClr val="2F27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2F2799"/>
                          </a:solidFill>
                        </a:rPr>
                        <a:t>328</a:t>
                      </a:r>
                      <a:endParaRPr lang="ru-RU" sz="2000" dirty="0">
                        <a:solidFill>
                          <a:srgbClr val="2F27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2F2799"/>
                          </a:solidFill>
                        </a:rPr>
                        <a:t>501</a:t>
                      </a:r>
                      <a:endParaRPr lang="ru-RU" sz="2000" dirty="0">
                        <a:solidFill>
                          <a:srgbClr val="2F2799"/>
                        </a:solidFill>
                      </a:endParaRPr>
                    </a:p>
                  </a:txBody>
                  <a:tcPr/>
                </a:tc>
              </a:tr>
              <a:tr h="34919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2F2799"/>
                          </a:solidFill>
                        </a:rPr>
                        <a:t>здоровье и спорт</a:t>
                      </a:r>
                      <a:endParaRPr lang="ru-RU" dirty="0">
                        <a:solidFill>
                          <a:srgbClr val="2F27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2F2799"/>
                          </a:solidFill>
                        </a:rPr>
                        <a:t>119</a:t>
                      </a:r>
                      <a:endParaRPr lang="ru-RU" sz="2000" dirty="0">
                        <a:solidFill>
                          <a:srgbClr val="2F27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2F2799"/>
                          </a:solidFill>
                        </a:rPr>
                        <a:t>138</a:t>
                      </a:r>
                      <a:endParaRPr lang="ru-RU" sz="2000" dirty="0">
                        <a:solidFill>
                          <a:srgbClr val="2F27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2F2799"/>
                          </a:solidFill>
                        </a:rPr>
                        <a:t>246</a:t>
                      </a:r>
                      <a:endParaRPr lang="ru-RU" sz="2000" dirty="0">
                        <a:solidFill>
                          <a:srgbClr val="2F2799"/>
                        </a:solidFill>
                      </a:endParaRPr>
                    </a:p>
                  </a:txBody>
                  <a:tcPr/>
                </a:tc>
              </a:tr>
              <a:tr h="37795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1E13AD"/>
                          </a:solidFill>
                        </a:rPr>
                        <a:t>дополнительное образование - кружки</a:t>
                      </a:r>
                      <a:endParaRPr lang="ru-RU" dirty="0">
                        <a:solidFill>
                          <a:srgbClr val="1E13A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1E13AD"/>
                          </a:solidFill>
                        </a:rPr>
                        <a:t>37 /1083</a:t>
                      </a:r>
                      <a:endParaRPr lang="ru-RU" sz="2000" dirty="0">
                        <a:solidFill>
                          <a:srgbClr val="1E13A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1E13AD"/>
                          </a:solidFill>
                        </a:rPr>
                        <a:t>41/1096</a:t>
                      </a:r>
                      <a:endParaRPr lang="ru-RU" sz="2000" dirty="0">
                        <a:solidFill>
                          <a:srgbClr val="1E13A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1E13AD"/>
                          </a:solidFill>
                        </a:rPr>
                        <a:t>47/1114</a:t>
                      </a:r>
                      <a:endParaRPr lang="ru-RU" sz="2000" dirty="0">
                        <a:solidFill>
                          <a:srgbClr val="1E13AD"/>
                        </a:solidFill>
                      </a:endParaRPr>
                    </a:p>
                  </a:txBody>
                  <a:tcPr/>
                </a:tc>
              </a:tr>
              <a:tr h="37795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1E13AD"/>
                          </a:solidFill>
                        </a:rPr>
                        <a:t>студенческое самоуправление </a:t>
                      </a:r>
                      <a:endParaRPr lang="ru-RU" dirty="0">
                        <a:solidFill>
                          <a:srgbClr val="1E13A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1E13AD"/>
                          </a:solidFill>
                        </a:rPr>
                        <a:t>496</a:t>
                      </a:r>
                      <a:endParaRPr lang="ru-RU" sz="2000" dirty="0">
                        <a:solidFill>
                          <a:srgbClr val="1E13A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1E13AD"/>
                          </a:solidFill>
                        </a:rPr>
                        <a:t>930</a:t>
                      </a:r>
                      <a:endParaRPr lang="ru-RU" sz="2000" dirty="0">
                        <a:solidFill>
                          <a:srgbClr val="1E13A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1E13AD"/>
                          </a:solidFill>
                        </a:rPr>
                        <a:t>978</a:t>
                      </a:r>
                      <a:endParaRPr lang="ru-RU" sz="2000" dirty="0">
                        <a:solidFill>
                          <a:srgbClr val="1E13AD"/>
                        </a:solidFill>
                      </a:endParaRPr>
                    </a:p>
                  </a:txBody>
                  <a:tcPr/>
                </a:tc>
              </a:tr>
              <a:tr h="37795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1E13AD"/>
                          </a:solidFill>
                        </a:rPr>
                        <a:t>волонтерское движение</a:t>
                      </a:r>
                      <a:endParaRPr lang="ru-RU" dirty="0">
                        <a:solidFill>
                          <a:srgbClr val="1E13A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1E13AD"/>
                          </a:solidFill>
                        </a:rPr>
                        <a:t>217</a:t>
                      </a:r>
                      <a:endParaRPr lang="ru-RU" sz="2000" dirty="0">
                        <a:solidFill>
                          <a:srgbClr val="1E13A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1E13AD"/>
                          </a:solidFill>
                        </a:rPr>
                        <a:t>329</a:t>
                      </a:r>
                      <a:endParaRPr lang="ru-RU" sz="2000" dirty="0">
                        <a:solidFill>
                          <a:srgbClr val="1E13A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1E13AD"/>
                          </a:solidFill>
                        </a:rPr>
                        <a:t>401</a:t>
                      </a:r>
                      <a:endParaRPr lang="ru-RU" sz="2000" dirty="0">
                        <a:solidFill>
                          <a:srgbClr val="1E13AD"/>
                        </a:solidFill>
                      </a:endParaRPr>
                    </a:p>
                  </a:txBody>
                  <a:tcPr/>
                </a:tc>
              </a:tr>
              <a:tr h="37795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1E13AD"/>
                          </a:solidFill>
                        </a:rPr>
                        <a:t>профилактическая работа, </a:t>
                      </a:r>
                    </a:p>
                    <a:p>
                      <a:r>
                        <a:rPr lang="ru-RU" dirty="0" smtClean="0">
                          <a:solidFill>
                            <a:srgbClr val="1E13AD"/>
                          </a:solidFill>
                        </a:rPr>
                        <a:t>асоциальное поведение </a:t>
                      </a:r>
                      <a:endParaRPr lang="ru-RU" dirty="0">
                        <a:solidFill>
                          <a:srgbClr val="1E13A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1E13AD"/>
                          </a:solidFill>
                        </a:rPr>
                        <a:t>231</a:t>
                      </a:r>
                      <a:endParaRPr lang="ru-RU" sz="2000" dirty="0">
                        <a:solidFill>
                          <a:srgbClr val="1E13A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1E13AD"/>
                          </a:solidFill>
                        </a:rPr>
                        <a:t>518</a:t>
                      </a:r>
                      <a:endParaRPr lang="ru-RU" sz="2000" dirty="0">
                        <a:solidFill>
                          <a:srgbClr val="1E13A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1E13AD"/>
                          </a:solidFill>
                        </a:rPr>
                        <a:t>588</a:t>
                      </a:r>
                      <a:endParaRPr lang="ru-RU" sz="2000" dirty="0">
                        <a:solidFill>
                          <a:srgbClr val="1E13AD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274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Диаграмма 22"/>
          <p:cNvGraphicFramePr/>
          <p:nvPr>
            <p:extLst/>
          </p:nvPr>
        </p:nvGraphicFramePr>
        <p:xfrm>
          <a:off x="4210513" y="2223983"/>
          <a:ext cx="4519505" cy="3379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5320647" y="1757373"/>
            <a:ext cx="1963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2018-2019 уч. год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-118573" y="3068410"/>
            <a:ext cx="184347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Всего обучающихся:</a:t>
            </a:r>
          </a:p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2731</a:t>
            </a:r>
          </a:p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Пропуски занятий без уважительной причины в неделю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19</a:t>
            </a:r>
          </a:p>
          <a:p>
            <a:pPr algn="ctr"/>
            <a:r>
              <a:rPr lang="ru-RU" sz="900" b="1" dirty="0">
                <a:solidFill>
                  <a:schemeClr val="accent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Пропуск занятий по уважительной причине:</a:t>
            </a:r>
          </a:p>
          <a:p>
            <a:pPr algn="ctr"/>
            <a:r>
              <a:rPr lang="ru-RU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250 </a:t>
            </a:r>
          </a:p>
        </p:txBody>
      </p:sp>
      <p:graphicFrame>
        <p:nvGraphicFramePr>
          <p:cNvPr id="29" name="Диаграмма 28"/>
          <p:cNvGraphicFramePr/>
          <p:nvPr>
            <p:extLst/>
          </p:nvPr>
        </p:nvGraphicFramePr>
        <p:xfrm>
          <a:off x="328613" y="2223982"/>
          <a:ext cx="4519505" cy="3499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1606461" y="1727135"/>
            <a:ext cx="1963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2017-2018 уч. год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21BE937-0A4C-4A55-833E-9F8F32F347B5}"/>
              </a:ext>
            </a:extLst>
          </p:cNvPr>
          <p:cNvSpPr txBox="1"/>
          <p:nvPr/>
        </p:nvSpPr>
        <p:spPr>
          <a:xfrm>
            <a:off x="81453" y="1054486"/>
            <a:ext cx="89271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ПРОПУСКИ занятий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1B04D58-9425-40E7-A261-F9A45D50F084}"/>
              </a:ext>
            </a:extLst>
          </p:cNvPr>
          <p:cNvSpPr txBox="1"/>
          <p:nvPr/>
        </p:nvSpPr>
        <p:spPr>
          <a:xfrm>
            <a:off x="7333730" y="3068410"/>
            <a:ext cx="184347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Всего обучающихся:</a:t>
            </a:r>
          </a:p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3116</a:t>
            </a:r>
          </a:p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Пропуски занятий без уважительной причины в неделю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</a:t>
            </a:r>
          </a:p>
          <a:p>
            <a:pPr algn="ctr"/>
            <a:r>
              <a:rPr lang="ru-RU" sz="900" b="1" dirty="0">
                <a:solidFill>
                  <a:schemeClr val="accent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Пропуск занятий по уважительной причине:</a:t>
            </a:r>
          </a:p>
          <a:p>
            <a:pPr algn="ctr"/>
            <a:r>
              <a:rPr lang="ru-RU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200 </a:t>
            </a:r>
          </a:p>
        </p:txBody>
      </p:sp>
    </p:spTree>
    <p:extLst>
      <p:ext uri="{BB962C8B-B14F-4D97-AF65-F5344CB8AC3E}">
        <p14:creationId xmlns:p14="http://schemas.microsoft.com/office/powerpoint/2010/main" val="121950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-280987" y="52388"/>
          <a:ext cx="9705975" cy="6753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0302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91444499"/>
              </p:ext>
            </p:extLst>
          </p:nvPr>
        </p:nvGraphicFramePr>
        <p:xfrm>
          <a:off x="352926" y="401054"/>
          <a:ext cx="8614612" cy="6288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30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1" y="88270"/>
            <a:ext cx="2783055" cy="2382252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015" y="65395"/>
            <a:ext cx="3054768" cy="2269957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922" y="1328"/>
            <a:ext cx="3173078" cy="2232643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108" y="4600031"/>
            <a:ext cx="2329798" cy="2254054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983" y="4148455"/>
            <a:ext cx="3009900" cy="2709545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736" y="2037385"/>
            <a:ext cx="2244725" cy="276987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755" y="1776751"/>
            <a:ext cx="2087245" cy="2828925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320" y="2048158"/>
            <a:ext cx="2047875" cy="2843530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01" y="2723884"/>
            <a:ext cx="2486025" cy="343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40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22" y="180289"/>
            <a:ext cx="1971040" cy="3256915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762" y="214896"/>
            <a:ext cx="4250055" cy="3187700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22" y="3471811"/>
            <a:ext cx="3381375" cy="323596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097" y="3624779"/>
            <a:ext cx="3564255" cy="267335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650" y="340711"/>
            <a:ext cx="2333625" cy="2647315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517" y="3140994"/>
            <a:ext cx="1913890" cy="265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83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966369602"/>
              </p:ext>
            </p:extLst>
          </p:nvPr>
        </p:nvGraphicFramePr>
        <p:xfrm>
          <a:off x="417096" y="786062"/>
          <a:ext cx="8357936" cy="5614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E7E16A4-0E11-409B-ABF6-9E9A1794AC29}"/>
              </a:ext>
            </a:extLst>
          </p:cNvPr>
          <p:cNvSpPr txBox="1"/>
          <p:nvPr/>
        </p:nvSpPr>
        <p:spPr>
          <a:xfrm>
            <a:off x="535873" y="173393"/>
            <a:ext cx="778349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b="1" u="sng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ДОСТИЖЕНИЯ</a:t>
            </a:r>
            <a:r>
              <a:rPr lang="ru-RU" b="1" u="sng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по воспитательной работе - за 2018-2019 учебный год </a:t>
            </a:r>
            <a:endParaRPr lang="ru-RU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60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TM02900771[[fn=Сектор]]</Template>
  <TotalTime>710</TotalTime>
  <Words>305</Words>
  <Application>Microsoft Office PowerPoint</Application>
  <PresentationFormat>Экран (4:3)</PresentationFormat>
  <Paragraphs>134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Book Antiqua</vt:lpstr>
      <vt:lpstr>Calibri</vt:lpstr>
      <vt:lpstr>Calibri Light</vt:lpstr>
      <vt:lpstr>Comic Sans MS</vt:lpstr>
      <vt:lpstr>Tahoma</vt:lpstr>
      <vt:lpstr>Times New Roman</vt:lpstr>
      <vt:lpstr>Wingdings 2</vt:lpstr>
      <vt:lpstr>HDOfficeLightV0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Пользователь Windows</cp:lastModifiedBy>
  <cp:revision>89</cp:revision>
  <cp:lastPrinted>2019-06-25T06:46:01Z</cp:lastPrinted>
  <dcterms:created xsi:type="dcterms:W3CDTF">2018-06-15T11:21:41Z</dcterms:created>
  <dcterms:modified xsi:type="dcterms:W3CDTF">2021-01-25T19:11:05Z</dcterms:modified>
</cp:coreProperties>
</file>