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2182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effectLst/>
                <a:latin typeface="Royal Times New Roman" pitchFamily="18" charset="0"/>
              </a:rPr>
              <a:t>«Законодательная база РФ о противодействии экстремизму, терроризму»</a:t>
            </a:r>
            <a:br>
              <a:rPr lang="ru-RU" sz="4800" b="1" dirty="0">
                <a:effectLst/>
                <a:latin typeface="Royal Times New Roman" pitchFamily="18" charset="0"/>
              </a:rPr>
            </a:br>
            <a:endParaRPr lang="ru-RU" sz="4800" b="1" dirty="0">
              <a:effectLst/>
              <a:latin typeface="Royal 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31640" y="4437112"/>
            <a:ext cx="7674056" cy="2160240"/>
          </a:xfrm>
        </p:spPr>
        <p:txBody>
          <a:bodyPr>
            <a:normAutofit fontScale="77500" lnSpcReduction="20000"/>
          </a:bodyPr>
          <a:lstStyle/>
          <a:p>
            <a:pPr marL="82296" indent="0" algn="r">
              <a:buNone/>
            </a:pPr>
            <a:r>
              <a:rPr lang="ru-RU" dirty="0" smtClean="0">
                <a:latin typeface="Royal Times New Roman" pitchFamily="18" charset="0"/>
              </a:rPr>
              <a:t>Руководитель </a:t>
            </a:r>
            <a:r>
              <a:rPr lang="ru-RU" dirty="0" smtClean="0">
                <a:latin typeface="Royal Times New Roman" pitchFamily="18" charset="0"/>
              </a:rPr>
              <a:t>социально-психологической службы </a:t>
            </a:r>
          </a:p>
          <a:p>
            <a:pPr marL="82296" indent="0" algn="r">
              <a:buNone/>
            </a:pPr>
            <a:r>
              <a:rPr lang="ru-RU" dirty="0" smtClean="0">
                <a:latin typeface="Royal Times New Roman" pitchFamily="18" charset="0"/>
              </a:rPr>
              <a:t>ГАПОУМО «Профессиональный колледж Московия»</a:t>
            </a:r>
            <a:endParaRPr lang="ru-RU" dirty="0" smtClean="0">
              <a:latin typeface="Royal Times New Roman" pitchFamily="18" charset="0"/>
            </a:endParaRPr>
          </a:p>
          <a:p>
            <a:pPr marL="82296" indent="0" algn="r">
              <a:buNone/>
            </a:pPr>
            <a:endParaRPr lang="ru-RU" dirty="0" smtClean="0">
              <a:latin typeface="Royal Times New Roman" pitchFamily="18" charset="0"/>
            </a:endParaRPr>
          </a:p>
          <a:p>
            <a:pPr marL="82296" indent="0" algn="r">
              <a:buNone/>
            </a:pPr>
            <a:r>
              <a:rPr lang="ru-RU" b="1" dirty="0" err="1" smtClean="0">
                <a:latin typeface="Royal Times New Roman" pitchFamily="18" charset="0"/>
              </a:rPr>
              <a:t>Коханкин</a:t>
            </a:r>
            <a:r>
              <a:rPr lang="ru-RU" b="1" dirty="0" smtClean="0">
                <a:latin typeface="Royal Times New Roman" pitchFamily="18" charset="0"/>
              </a:rPr>
              <a:t> Александр Николаевич</a:t>
            </a:r>
            <a:endParaRPr lang="ru-RU" b="1" dirty="0" smtClean="0">
              <a:latin typeface="Royal Times New Roman" pitchFamily="18" charset="0"/>
            </a:endParaRPr>
          </a:p>
          <a:p>
            <a:pPr marL="82296" indent="0" algn="ctr">
              <a:buNone/>
            </a:pPr>
            <a:endParaRPr lang="ru-RU" i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132856"/>
            <a:ext cx="3096344" cy="16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омп\Desktop\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94" y="0"/>
            <a:ext cx="8137106" cy="683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9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8000" dirty="0" smtClean="0"/>
              <a:t>Спасибо </a:t>
            </a:r>
          </a:p>
          <a:p>
            <a:pPr marL="82296" indent="0" algn="ctr">
              <a:buNone/>
            </a:pPr>
            <a:r>
              <a:rPr lang="ru-RU" sz="8000" dirty="0" smtClean="0"/>
              <a:t>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8730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7786112" cy="591574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Экстремизм во всех своих проявлениях в разной степени, но всегда посягает именно на то, что закрепляет Конституция РФ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pPr marL="82296" indent="0" algn="just">
              <a:buNone/>
            </a:pPr>
            <a:endParaRPr lang="ru-RU" dirty="0" smtClean="0"/>
          </a:p>
          <a:p>
            <a:pPr marL="82296" indent="0" algn="just">
              <a:buNone/>
            </a:pPr>
            <a:r>
              <a:rPr lang="ru-RU" dirty="0" smtClean="0"/>
              <a:t>1. </a:t>
            </a:r>
            <a:r>
              <a:rPr lang="ru-RU" dirty="0"/>
              <a:t>О</a:t>
            </a:r>
            <a:r>
              <a:rPr lang="ru-RU" dirty="0" smtClean="0"/>
              <a:t>сновы </a:t>
            </a:r>
            <a:r>
              <a:rPr lang="ru-RU" dirty="0"/>
              <a:t>конституционного строя, права и свободы человека и </a:t>
            </a:r>
            <a:r>
              <a:rPr lang="ru-RU" dirty="0" smtClean="0"/>
              <a:t>гражданина;</a:t>
            </a:r>
          </a:p>
          <a:p>
            <a:pPr marL="82296" indent="0" algn="just">
              <a:buNone/>
            </a:pPr>
            <a:r>
              <a:rPr lang="ru-RU" dirty="0" smtClean="0"/>
              <a:t>2. </a:t>
            </a:r>
            <a:r>
              <a:rPr lang="ru-RU" dirty="0"/>
              <a:t>порядок и принципы государственного устройства и местного </a:t>
            </a:r>
            <a:r>
              <a:rPr lang="ru-RU" dirty="0" smtClean="0"/>
              <a:t>самоуправления.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895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962088" cy="6347792"/>
          </a:xfrm>
        </p:spPr>
        <p:txBody>
          <a:bodyPr>
            <a:normAutofit/>
          </a:bodyPr>
          <a:lstStyle/>
          <a:p>
            <a:r>
              <a:rPr lang="ru-RU" sz="1600" dirty="0"/>
              <a:t>Федеральный закон от 25 июля 2002 года № 114-ФЗ «О противодействии экстремистской деятельности»;</a:t>
            </a:r>
          </a:p>
          <a:p>
            <a:r>
              <a:rPr lang="ru-RU" sz="1600" dirty="0"/>
              <a:t>Федеральный закон от 05 июля 2002 года № 112-ФЗ «О внесении изменений и дополнений в законодательные акты Российской Федерации в связи с принятием Федерального закона «О противодействии экстремистской деятельности»;</a:t>
            </a:r>
          </a:p>
          <a:p>
            <a:r>
              <a:rPr lang="ru-RU" sz="1600" dirty="0"/>
              <a:t>Федеральный закон от 6 октября 2003 года № 131-ФЗ «Об общих принципах организации местного самоуправления в Российской Федерации»;</a:t>
            </a:r>
          </a:p>
          <a:p>
            <a:r>
              <a:rPr lang="ru-RU" sz="1600" dirty="0"/>
              <a:t>Федеральный закон от 24 июля 2007 года № 211-ФЗ «О внесении изменений в отдельные законодательные акты Российской Федерации в связи с совершенствованием государственного управления в области противодействия экстремизму»;</a:t>
            </a:r>
          </a:p>
          <a:p>
            <a:r>
              <a:rPr lang="ru-RU" sz="1600" dirty="0"/>
              <a:t>Указ Президента Российской Федерации от 23 марта 1995 года № 310 (в редакции от 03.11.2004) «О мерах по обеспечению согласованных действий органов государственной власти в борьбе с проявлениями фашизма и иных форм политического экстремизма в Российской Федерации»;</a:t>
            </a:r>
          </a:p>
          <a:p>
            <a:r>
              <a:rPr lang="ru-RU" sz="1600" dirty="0"/>
              <a:t>Постановление Правительства Российской Федерации о 18.01.2003 г. № 27 (в редакции от 08.12.2008) «Об утверждении Положения о порядке определения перечня организаций и физических лиц, в отношении которых имеются сведения об их участии в экстремистской деятельности, и доведения этого перечня до сведения организаций, осуществляющих операции с денежными средствами или иным имуществом»;</a:t>
            </a:r>
          </a:p>
          <a:p>
            <a:pPr marL="82296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900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Экстремистская деятельность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i="1" dirty="0">
                <a:solidFill>
                  <a:srgbClr val="FF0000"/>
                </a:solidFill>
              </a:rPr>
              <a:t>(экстремизм)</a:t>
            </a:r>
            <a:r>
              <a:rPr lang="ru-RU" b="1" dirty="0">
                <a:solidFill>
                  <a:srgbClr val="FF0000"/>
                </a:solidFill>
              </a:rPr>
              <a:t> – это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pPr marL="82296" indent="0" algn="ctr">
              <a:buNone/>
            </a:pP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latin typeface="Royal Times New Roman" pitchFamily="18" charset="0"/>
              </a:rPr>
              <a:t>насильственное изменение основ конституционного строя и нарушение целостности Российской Федерации;</a:t>
            </a:r>
          </a:p>
          <a:p>
            <a:r>
              <a:rPr lang="ru-RU" dirty="0">
                <a:latin typeface="Royal Times New Roman" pitchFamily="18" charset="0"/>
              </a:rPr>
              <a:t>публичное оправдание терроризма и иная террористическая деятельность;</a:t>
            </a:r>
          </a:p>
          <a:p>
            <a:r>
              <a:rPr lang="ru-RU" dirty="0">
                <a:latin typeface="Royal Times New Roman" pitchFamily="18" charset="0"/>
              </a:rPr>
              <a:t>возбуждение социальной, расовой, национальной или религиозной розни</a:t>
            </a:r>
            <a:r>
              <a:rPr lang="ru-RU" dirty="0" smtClean="0">
                <a:latin typeface="Royal Times New Roman" pitchFamily="18" charset="0"/>
              </a:rPr>
              <a:t>; и т.д.</a:t>
            </a:r>
            <a:endParaRPr lang="ru-RU" dirty="0">
              <a:latin typeface="Royal Times New Roman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12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i="1" dirty="0">
                <a:solidFill>
                  <a:srgbClr val="FF0000"/>
                </a:solidFill>
                <a:latin typeface="Royal Times New Roman" pitchFamily="18" charset="0"/>
              </a:rPr>
              <a:t>Экстремистская организация</a:t>
            </a:r>
            <a:r>
              <a:rPr lang="ru-RU" dirty="0">
                <a:solidFill>
                  <a:srgbClr val="FF0000"/>
                </a:solidFill>
                <a:latin typeface="Royal Times New Roman" pitchFamily="18" charset="0"/>
              </a:rPr>
              <a:t> – </a:t>
            </a:r>
            <a:endParaRPr lang="ru-RU" dirty="0" smtClean="0">
              <a:solidFill>
                <a:srgbClr val="FF0000"/>
              </a:solidFill>
              <a:latin typeface="Royal Times New Roman" pitchFamily="18" charset="0"/>
            </a:endParaRPr>
          </a:p>
          <a:p>
            <a:pPr marL="82296" indent="0" algn="ctr">
              <a:buNone/>
            </a:pPr>
            <a:endParaRPr lang="ru-RU" dirty="0" smtClean="0">
              <a:solidFill>
                <a:srgbClr val="FF0000"/>
              </a:solidFill>
              <a:latin typeface="Royal Times New Roman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Royal Times New Roman" pitchFamily="18" charset="0"/>
              </a:rPr>
              <a:t>это </a:t>
            </a:r>
            <a:r>
              <a:rPr lang="ru-RU" dirty="0">
                <a:latin typeface="Royal Times New Roman" pitchFamily="18" charset="0"/>
              </a:rPr>
              <a:t>общественное или религиозное объединение, в отношении которого по основаниям, предусмотренным настоящим Федеральным законом, судом принято вступившее в законную силу решение о ликвидации или запрете деятельности в связи с осуществлением экстремистской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35565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мп\Desktop\slide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7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58032" cy="165618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/>
                <a:latin typeface="Royal Times New Roman" pitchFamily="18" charset="0"/>
              </a:rPr>
              <a:t>Правовая основа противодействия терроризму</a:t>
            </a:r>
            <a:endParaRPr lang="ru-RU" dirty="0"/>
          </a:p>
        </p:txBody>
      </p:sp>
      <p:pic>
        <p:nvPicPr>
          <p:cNvPr id="3074" name="Picture 2" descr="C:\Users\Комп\Desktop\9e6cd4853c905dc7820bd66e7f928b70__1440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49330"/>
            <a:ext cx="8172399" cy="45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10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32560" y="116632"/>
            <a:ext cx="7603936" cy="6336704"/>
          </a:xfrm>
        </p:spPr>
        <p:txBody>
          <a:bodyPr>
            <a:normAutofit fontScale="25000" lnSpcReduction="20000"/>
          </a:bodyPr>
          <a:lstStyle/>
          <a:p>
            <a:endParaRPr lang="ru-RU" sz="6200" dirty="0" smtClean="0"/>
          </a:p>
          <a:p>
            <a:endParaRPr lang="ru-RU" sz="6200" dirty="0">
              <a:solidFill>
                <a:srgbClr val="FF0000"/>
              </a:solidFill>
            </a:endParaRPr>
          </a:p>
          <a:p>
            <a:pPr algn="ctr"/>
            <a:r>
              <a:rPr lang="ru-RU" sz="12800" dirty="0" smtClean="0">
                <a:solidFill>
                  <a:srgbClr val="FF0000"/>
                </a:solidFill>
              </a:rPr>
              <a:t>Правовую </a:t>
            </a:r>
            <a:r>
              <a:rPr lang="ru-RU" sz="12800" dirty="0">
                <a:solidFill>
                  <a:srgbClr val="FF0000"/>
                </a:solidFill>
              </a:rPr>
              <a:t>основу антитеррористической деятельности </a:t>
            </a:r>
            <a:r>
              <a:rPr lang="ru-RU" sz="12800" dirty="0" smtClean="0">
                <a:solidFill>
                  <a:srgbClr val="FF0000"/>
                </a:solidFill>
              </a:rPr>
              <a:t>составляют:</a:t>
            </a:r>
          </a:p>
          <a:p>
            <a:endParaRPr lang="ru-RU" sz="7200" dirty="0" smtClean="0">
              <a:latin typeface="Royal Times New Roman" pitchFamily="18" charset="0"/>
            </a:endParaRPr>
          </a:p>
          <a:p>
            <a:pPr marL="541782" indent="-514350">
              <a:buAutoNum type="arabicPeriod"/>
            </a:pPr>
            <a:r>
              <a:rPr lang="ru-RU" sz="7200" dirty="0" smtClean="0">
                <a:latin typeface="Royal Times New Roman" pitchFamily="18" charset="0"/>
              </a:rPr>
              <a:t>Конституция </a:t>
            </a:r>
            <a:r>
              <a:rPr lang="ru-RU" sz="7200" dirty="0">
                <a:latin typeface="Royal Times New Roman" pitchFamily="18" charset="0"/>
              </a:rPr>
              <a:t>Российской Федерации, </a:t>
            </a:r>
            <a:endParaRPr lang="ru-RU" sz="7200" dirty="0" smtClean="0">
              <a:latin typeface="Royal Times New Roman" pitchFamily="18" charset="0"/>
            </a:endParaRPr>
          </a:p>
          <a:p>
            <a:pPr marL="541782" indent="-514350">
              <a:buAutoNum type="arabicPeriod"/>
            </a:pPr>
            <a:r>
              <a:rPr lang="ru-RU" sz="7200" dirty="0" smtClean="0">
                <a:latin typeface="Royal Times New Roman" pitchFamily="18" charset="0"/>
              </a:rPr>
              <a:t>Концепция </a:t>
            </a:r>
            <a:r>
              <a:rPr lang="ru-RU" sz="7200" dirty="0">
                <a:latin typeface="Royal Times New Roman" pitchFamily="18" charset="0"/>
              </a:rPr>
              <a:t>национальной безопасности (утв. Указом Президента Российской Федерации от 17 декабря 1997 г. № 1300), </a:t>
            </a:r>
          </a:p>
          <a:p>
            <a:pPr marL="541782" indent="-514350">
              <a:buAutoNum type="arabicPeriod"/>
            </a:pPr>
            <a:r>
              <a:rPr lang="ru-RU" sz="7200" dirty="0" smtClean="0">
                <a:latin typeface="Royal Times New Roman" pitchFamily="18" charset="0"/>
              </a:rPr>
              <a:t>Федеральный </a:t>
            </a:r>
            <a:r>
              <a:rPr lang="ru-RU" sz="7200" dirty="0">
                <a:latin typeface="Royal Times New Roman" pitchFamily="18" charset="0"/>
              </a:rPr>
              <a:t>закон от 25 июля 1998 г. № 130-ФЗ «О борьбе с терроризмом», </a:t>
            </a:r>
            <a:endParaRPr lang="ru-RU" sz="7200" dirty="0" smtClean="0">
              <a:latin typeface="Royal Times New Roman" pitchFamily="18" charset="0"/>
            </a:endParaRPr>
          </a:p>
          <a:p>
            <a:pPr marL="541782" indent="-514350">
              <a:buAutoNum type="arabicPeriod"/>
            </a:pPr>
            <a:r>
              <a:rPr lang="ru-RU" sz="7200" dirty="0" smtClean="0">
                <a:latin typeface="Royal Times New Roman" pitchFamily="18" charset="0"/>
              </a:rPr>
              <a:t>Уголовный </a:t>
            </a:r>
            <a:r>
              <a:rPr lang="ru-RU" sz="7200" dirty="0">
                <a:latin typeface="Royal Times New Roman" pitchFamily="18" charset="0"/>
              </a:rPr>
              <a:t>кодекс Российской Федерации от 13 июня 1996 г. № 63-ФЗ, </a:t>
            </a:r>
            <a:endParaRPr lang="ru-RU" sz="7200" dirty="0" smtClean="0">
              <a:latin typeface="Royal Times New Roman" pitchFamily="18" charset="0"/>
            </a:endParaRPr>
          </a:p>
          <a:p>
            <a:pPr marL="541782" indent="-514350">
              <a:buAutoNum type="arabicPeriod"/>
            </a:pPr>
            <a:r>
              <a:rPr lang="ru-RU" sz="7200" dirty="0" smtClean="0">
                <a:latin typeface="Royal Times New Roman" pitchFamily="18" charset="0"/>
              </a:rPr>
              <a:t>Федеральный </a:t>
            </a:r>
            <a:r>
              <a:rPr lang="ru-RU" sz="7200" dirty="0">
                <a:latin typeface="Royal Times New Roman" pitchFamily="18" charset="0"/>
              </a:rPr>
              <a:t>закон от 18 апреля 1991 г. № 1026-1 «О милиции», </a:t>
            </a:r>
            <a:endParaRPr lang="ru-RU" sz="7200" dirty="0" smtClean="0">
              <a:latin typeface="Royal Times New Roman" pitchFamily="18" charset="0"/>
            </a:endParaRPr>
          </a:p>
          <a:p>
            <a:pPr marL="541782" indent="-514350">
              <a:buAutoNum type="arabicPeriod"/>
            </a:pPr>
            <a:r>
              <a:rPr lang="ru-RU" sz="7200" dirty="0" smtClean="0">
                <a:latin typeface="Royal Times New Roman" pitchFamily="18" charset="0"/>
              </a:rPr>
              <a:t>Федеральный </a:t>
            </a:r>
            <a:r>
              <a:rPr lang="ru-RU" sz="7200" dirty="0">
                <a:latin typeface="Royal Times New Roman" pitchFamily="18" charset="0"/>
              </a:rPr>
              <a:t>конституционный закон от 30 мая 2001 г. № 3-ФКЗ «О чрезвычайном положении</a:t>
            </a:r>
            <a:r>
              <a:rPr lang="ru-RU" sz="7200" dirty="0" smtClean="0">
                <a:latin typeface="Royal Times New Roman" pitchFamily="18" charset="0"/>
              </a:rPr>
              <a:t>»,</a:t>
            </a:r>
          </a:p>
          <a:p>
            <a:pPr marL="541782" indent="-514350">
              <a:buAutoNum type="arabicPeriod"/>
            </a:pPr>
            <a:r>
              <a:rPr lang="ru-RU" sz="7200" dirty="0" smtClean="0">
                <a:latin typeface="Royal Times New Roman" pitchFamily="18" charset="0"/>
              </a:rPr>
              <a:t> </a:t>
            </a:r>
            <a:r>
              <a:rPr lang="ru-RU" sz="7200" dirty="0">
                <a:latin typeface="Royal Times New Roman" pitchFamily="18" charset="0"/>
              </a:rPr>
              <a:t>Федеральный закон от 3 апреля 1995 г. № 40-ФЗ «Об органах Федеральной службы безопасности в Российской Федерации», </a:t>
            </a:r>
            <a:endParaRPr lang="ru-RU" sz="7200" dirty="0" smtClean="0">
              <a:latin typeface="Royal Times New Roman" pitchFamily="18" charset="0"/>
            </a:endParaRPr>
          </a:p>
          <a:p>
            <a:pPr marL="541782" indent="-514350">
              <a:buAutoNum type="arabicPeriod"/>
            </a:pPr>
            <a:r>
              <a:rPr lang="ru-RU" sz="7200" dirty="0" smtClean="0">
                <a:latin typeface="Royal Times New Roman" pitchFamily="18" charset="0"/>
              </a:rPr>
              <a:t>Федеральный </a:t>
            </a:r>
            <a:r>
              <a:rPr lang="ru-RU" sz="7200" dirty="0">
                <a:latin typeface="Royal Times New Roman" pitchFamily="18" charset="0"/>
              </a:rPr>
              <a:t>закон от 27 мая 1996 г. № 57-ФЗ «О государственной охране» и другие законы, а также общепризнанные принципы и нормы международного права, ратифицированные международные соглашения в сфере борьбы с </a:t>
            </a:r>
            <a:r>
              <a:rPr lang="ru-RU" sz="7200" dirty="0" smtClean="0">
                <a:latin typeface="Royal Times New Roman" pitchFamily="18" charset="0"/>
              </a:rPr>
              <a:t>терроризмом</a:t>
            </a:r>
            <a:endParaRPr lang="ru-RU" sz="7200" dirty="0">
              <a:latin typeface="Royal 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6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0"/>
            <a:ext cx="7746064" cy="2780928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endParaRPr lang="ru-RU" dirty="0" smtClean="0">
              <a:latin typeface="Royal Times New Roman" pitchFamily="18" charset="0"/>
            </a:endParaRPr>
          </a:p>
          <a:p>
            <a:pPr marL="82296" indent="0" algn="ctr">
              <a:buNone/>
            </a:pPr>
            <a:r>
              <a:rPr lang="ru-RU" sz="3600" dirty="0" smtClean="0">
                <a:latin typeface="Royal Times New Roman" pitchFamily="18" charset="0"/>
              </a:rPr>
              <a:t>Правовое </a:t>
            </a:r>
            <a:r>
              <a:rPr lang="ru-RU" sz="3600" dirty="0">
                <a:latin typeface="Royal Times New Roman" pitchFamily="18" charset="0"/>
              </a:rPr>
              <a:t>обеспечение антитеррористической деятельности требует постоянного совершенствования с учетом изменений, происходящих на международной арене, международных обязательств Российской Федерации, а также социальных процессов в стране.</a:t>
            </a:r>
          </a:p>
          <a:p>
            <a:pPr marL="82296" indent="0">
              <a:buNone/>
            </a:pPr>
            <a:endParaRPr lang="ru-RU" sz="3600" dirty="0">
              <a:latin typeface="Royal Times New Roman" pitchFamily="18" charset="0"/>
            </a:endParaRPr>
          </a:p>
        </p:txBody>
      </p:sp>
      <p:pic>
        <p:nvPicPr>
          <p:cNvPr id="2050" name="Picture 2" descr="C:\Users\Комп\Desktop\terror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7560840" cy="378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70</TotalTime>
  <Words>448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Corbel</vt:lpstr>
      <vt:lpstr>Gill Sans MT</vt:lpstr>
      <vt:lpstr>Royal Times New Roman</vt:lpstr>
      <vt:lpstr>Verdana</vt:lpstr>
      <vt:lpstr>Wingdings 2</vt:lpstr>
      <vt:lpstr>Солнцестояние</vt:lpstr>
      <vt:lpstr>«Законодательная база РФ о противодействии экстремизму, терроризму»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Правовая основа противодействия терроризму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«Законодательная база РФ о противодействии экстремизму, терроризму»</dc:title>
  <dc:creator>Комп</dc:creator>
  <cp:lastModifiedBy>116</cp:lastModifiedBy>
  <cp:revision>8</cp:revision>
  <cp:lastPrinted>2018-10-22T13:43:12Z</cp:lastPrinted>
  <dcterms:created xsi:type="dcterms:W3CDTF">2018-10-22T13:12:47Z</dcterms:created>
  <dcterms:modified xsi:type="dcterms:W3CDTF">2019-04-25T09:16:12Z</dcterms:modified>
</cp:coreProperties>
</file>