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94" r:id="rId3"/>
    <p:sldId id="296" r:id="rId4"/>
    <p:sldId id="298" r:id="rId5"/>
    <p:sldId id="300" r:id="rId6"/>
    <p:sldId id="290" r:id="rId7"/>
    <p:sldId id="291" r:id="rId8"/>
    <p:sldId id="276" r:id="rId9"/>
    <p:sldId id="277" r:id="rId10"/>
    <p:sldId id="278" r:id="rId11"/>
    <p:sldId id="279" r:id="rId12"/>
    <p:sldId id="281" r:id="rId13"/>
    <p:sldId id="286" r:id="rId14"/>
    <p:sldId id="287" r:id="rId15"/>
    <p:sldId id="284" r:id="rId16"/>
    <p:sldId id="289" r:id="rId17"/>
    <p:sldId id="288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0BD9AC-51BD-47CC-A6E1-BD152576AC0E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288962-EC77-431C-94B5-F7994730A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577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561E7B7-06E5-41C4-8FC0-0EBA20AAA49C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27CF38-C075-460E-9C15-B9F0E50BF0E1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F8890AF-512D-4C5D-92A0-D4FF34C0A062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05685F9-B822-401C-9408-E67918FA66B0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48728D1-55B7-4A9C-9340-36FFD4F16345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50CA0C7-3D74-4E96-B1C2-3D62EB993E7E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E7FCCAB-4E28-4119-A50C-A8DCA4E4E71F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E5ED6F4-2762-4050-BBD0-3F68C342D23A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C3FC-481C-4CB3-9D02-0EFAE773DD06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8519E3-8E80-4688-A0FC-AF2595E14F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909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40E4-4803-46E8-A04D-893854FABEAD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D7B4-661C-4C3F-91F5-8944001A0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92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DAD8-9D75-4831-A0EB-60AABB10DEB2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5C5E-B718-43C3-9804-83CA999D0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38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5E7B-6FD0-4A42-886E-AB8357923157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488F-ADA8-4F61-937A-25793DC72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46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2CBA-4E16-4AB2-B921-4EC7E049AA4A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3F1E-CB3E-457D-966C-D10BCB5D8A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398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A539-1AC4-4F04-BE0A-387AF8957EE5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C0B8-8BBB-48E2-9E4B-245C696864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78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FE35E9-44F2-4126-9AC4-150307E55CA5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1D7C84-0E2E-4065-9E3D-A44689E71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8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445D-C695-4AB7-8492-A351A4AC1AFD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CE8090-8716-4FB4-9674-A383A5C5AD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0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884CF-4290-4F21-8F9E-CA9A2A19D67A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E914-DC42-4FC2-9E96-6A2FC6DAF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3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80E39-32F3-45C0-9C50-F66A86BD1A0D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D6FC-EC27-49F4-8E2B-081392DC3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814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067C-8FBB-4179-A56E-F9EC2B9077B4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0E00-13DB-4F81-AEB4-3387D59D7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2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E32A9-3BE9-446D-BECF-5F1A764C7169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A95AEE95-B4D5-4E17-909B-022F80D898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11" r:id="rId2"/>
    <p:sldLayoutId id="2147484112" r:id="rId3"/>
    <p:sldLayoutId id="2147484113" r:id="rId4"/>
    <p:sldLayoutId id="2147484120" r:id="rId5"/>
    <p:sldLayoutId id="2147484121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9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20.png"/><Relationship Id="rId9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5.jpeg"/><Relationship Id="rId12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10" Type="http://schemas.openxmlformats.org/officeDocument/2006/relationships/image" Target="../media/image68.png"/><Relationship Id="rId4" Type="http://schemas.openxmlformats.org/officeDocument/2006/relationships/image" Target="../media/image19.png"/><Relationship Id="rId9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"/>
          <p:cNvSpPr>
            <a:spLocks noGrp="1"/>
          </p:cNvSpPr>
          <p:nvPr>
            <p:ph type="ctrTitle"/>
          </p:nvPr>
        </p:nvSpPr>
        <p:spPr>
          <a:xfrm>
            <a:off x="395288" y="1268413"/>
            <a:ext cx="8497887" cy="1655762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Московской области</a:t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Профессиональный колледж «МОСКОВИЯ» СП  в г.о.Кашира (корпус 2)</a:t>
            </a:r>
          </a:p>
        </p:txBody>
      </p:sp>
      <p:sp>
        <p:nvSpPr>
          <p:cNvPr id="5123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60475" y="3789363"/>
            <a:ext cx="7632700" cy="2951162"/>
          </a:xfrm>
        </p:spPr>
        <p:txBody>
          <a:bodyPr/>
          <a:lstStyle/>
          <a:p>
            <a:pPr marL="63500" algn="ctr"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БЕЗБАРЬЕРНАЯ СРЕДА</a:t>
            </a:r>
          </a:p>
          <a:p>
            <a:pPr marL="63500" algn="ctr" eaLnBrk="1" hangingPunct="1"/>
            <a:endParaRPr lang="ru-RU" alt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marL="63500" algn="ctr" eaLnBrk="1" hangingPunct="1"/>
            <a:endParaRPr lang="ru-RU" alt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eantonov.MOSKOVIA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500"/>
            <a:ext cx="25209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997200"/>
            <a:ext cx="2520950" cy="3141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221089"/>
            <a:ext cx="3096344" cy="263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2025" y="922338"/>
            <a:ext cx="5641975" cy="1511300"/>
          </a:xfrm>
        </p:spPr>
        <p:txBody>
          <a:bodyPr anchor="ctr"/>
          <a:lstStyle/>
          <a:p>
            <a:pPr marL="38100" algn="just"/>
            <a:r>
              <a:rPr lang="ru-RU" altLang="ru-RU" sz="1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своих формах работы учебной деятельности  мы используем сюжетно-ролевые игры, викторины, конкурсы,  где комбинируем урок, чтобы происходила смена видов  деятельности, менялась динамика восприятия материала, учитывая психологические особенности данной категории студентов.  Занятия проводится как в индивидуальных, так и в групповых  видах. На примере..</a:t>
            </a: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250825" y="301625"/>
            <a:ext cx="86947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b"/>
          <a:lstStyle>
            <a:lvl1pPr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ts val="6000"/>
              <a:buFont typeface="Calibri" pitchFamily="34" charset="0"/>
              <a:buNone/>
            </a:pPr>
            <a:r>
              <a:rPr lang="ru-RU" altLang="ru-RU" sz="3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Особенности реализации 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ts val="6000"/>
              <a:buFont typeface="Calibri" pitchFamily="34" charset="0"/>
              <a:buNone/>
            </a:pPr>
            <a:r>
              <a:rPr lang="ru-RU" altLang="ru-RU" sz="3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учебной деятельности в колледже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3733800" y="2432050"/>
            <a:ext cx="5178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Урок-ролевая игра </a:t>
            </a:r>
            <a:r>
              <a:rPr lang="ru-RU" altLang="ru-RU" sz="1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одна из форм учебного занятия,  направленная на формирование коллективного обсуждения и нахождения компромиссного решения, аргументацию своей точки зрения, готовность принять позицию другого учащегося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09120"/>
            <a:ext cx="2926456" cy="1842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09" y="1846894"/>
            <a:ext cx="2998702" cy="188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проспект маляр\DSC0194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336" y="3983956"/>
            <a:ext cx="2395775" cy="210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F:\проспект маляр\DSC0082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1" y="4222570"/>
            <a:ext cx="3491880" cy="230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34938"/>
            <a:ext cx="14605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642938"/>
            <a:ext cx="86106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333625" y="1146175"/>
            <a:ext cx="5616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  <a:cs typeface="Times New Roman" pitchFamily="18" charset="0"/>
              </a:rPr>
              <a:t>ГАПОУ МО «Профессиональный колледж «Московия»</a:t>
            </a:r>
          </a:p>
        </p:txBody>
      </p:sp>
      <p:pic>
        <p:nvPicPr>
          <p:cNvPr id="15364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42975"/>
            <a:ext cx="12731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2316163" y="1676400"/>
            <a:ext cx="3403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«Малярное дело»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47" y="2768601"/>
            <a:ext cx="2357003" cy="2442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785" y="1514697"/>
            <a:ext cx="3231017" cy="192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486" y="2299327"/>
            <a:ext cx="2567219" cy="2361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405" y="3916859"/>
            <a:ext cx="3231016" cy="222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0"/>
            <a:ext cx="6858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Производственное обучение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434">
            <a:off x="3228975" y="682625"/>
            <a:ext cx="23685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06">
            <a:off x="6132513" y="1019175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6"/>
          <a:stretch>
            <a:fillRect/>
          </a:stretch>
        </p:blipFill>
        <p:spPr bwMode="auto">
          <a:xfrm rot="-354026">
            <a:off x="563563" y="839788"/>
            <a:ext cx="200183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12" y="4077072"/>
            <a:ext cx="3347864" cy="251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132076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2997200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661988"/>
            <a:ext cx="4681537" cy="6016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 трудовые будни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1" y="1617864"/>
            <a:ext cx="1859161" cy="2478881"/>
          </a:xfrm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73" y="4096744"/>
            <a:ext cx="1986875" cy="264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35" y="4096745"/>
            <a:ext cx="2192243" cy="264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367" y="1124744"/>
            <a:ext cx="3250142" cy="233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5" y="1540906"/>
            <a:ext cx="2232249" cy="239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933056"/>
            <a:ext cx="2841122" cy="247511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793" y="4509120"/>
            <a:ext cx="1558765" cy="201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06205"/>
            <a:ext cx="1960475" cy="280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87" y="934143"/>
            <a:ext cx="2074545" cy="276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18" y="4411071"/>
            <a:ext cx="2889881" cy="216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701" y="690934"/>
            <a:ext cx="2279909" cy="353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616" y="4437112"/>
            <a:ext cx="1509771" cy="201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0" name="Прямоугольник 10"/>
          <p:cNvSpPr>
            <a:spLocks noChangeArrowheads="1"/>
          </p:cNvSpPr>
          <p:nvPr/>
        </p:nvSpPr>
        <p:spPr bwMode="auto">
          <a:xfrm>
            <a:off x="3119438" y="4098925"/>
            <a:ext cx="212883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700" i="1">
                <a:solidFill>
                  <a:srgbClr val="FF0000"/>
                </a:solidFill>
                <a:latin typeface="roboto"/>
              </a:rPr>
              <a:t>Кто первый в труде, </a:t>
            </a:r>
          </a:p>
          <a:p>
            <a:pPr algn="ctr" eaLnBrk="1" hangingPunct="1"/>
            <a:r>
              <a:rPr lang="ru-RU" altLang="ru-RU" sz="2700" i="1">
                <a:solidFill>
                  <a:srgbClr val="FF0000"/>
                </a:solidFill>
                <a:latin typeface="roboto"/>
              </a:rPr>
              <a:t>тому слава везде.</a:t>
            </a:r>
            <a:endParaRPr lang="ru-RU" altLang="ru-RU" sz="27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88423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804988" y="1052513"/>
            <a:ext cx="561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  <a:cs typeface="Times New Roman" pitchFamily="18" charset="0"/>
              </a:rPr>
              <a:t>ГАПОУ МО «Профессиональный колледж «Московия»</a:t>
            </a:r>
          </a:p>
        </p:txBody>
      </p:sp>
      <p:pic>
        <p:nvPicPr>
          <p:cNvPr id="19460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42975"/>
            <a:ext cx="12731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1619250" y="1468438"/>
            <a:ext cx="7056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студентов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059886"/>
            <a:ext cx="2808312" cy="187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15" y="4632884"/>
            <a:ext cx="2555776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98" y="2381131"/>
            <a:ext cx="2376264" cy="190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873" y="2059886"/>
            <a:ext cx="1706460" cy="245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805" y="4196122"/>
            <a:ext cx="1656184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730722"/>
            <a:ext cx="3059832" cy="172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88423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804988" y="1052513"/>
            <a:ext cx="561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  <a:cs typeface="Times New Roman" pitchFamily="18" charset="0"/>
              </a:rPr>
              <a:t>ГАПОУ МО «Профессиональный колледж «Московия»</a:t>
            </a:r>
          </a:p>
        </p:txBody>
      </p:sp>
      <p:pic>
        <p:nvPicPr>
          <p:cNvPr id="20484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42975"/>
            <a:ext cx="12731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1619250" y="1468438"/>
            <a:ext cx="70564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профессионального мастерства «Абилимпикс»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37731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827088" y="5646738"/>
            <a:ext cx="2665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/>
              <a:t>Прохордцев Дмитрий –3 место</a:t>
            </a:r>
          </a:p>
          <a:p>
            <a:pPr algn="ctr"/>
            <a:r>
              <a:rPr lang="ru-RU" altLang="ru-RU"/>
              <a:t> компетенция «Малярное дело»</a:t>
            </a:r>
          </a:p>
        </p:txBody>
      </p: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5867400" y="5646738"/>
            <a:ext cx="26654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/>
              <a:t>Знобишина Елена –</a:t>
            </a:r>
          </a:p>
          <a:p>
            <a:pPr algn="ctr"/>
            <a:r>
              <a:rPr lang="ru-RU" altLang="ru-RU"/>
              <a:t> 3 место компетенция «Флористика»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301" y="2708921"/>
            <a:ext cx="3888432" cy="269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76288"/>
            <a:ext cx="88423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804988" y="1052513"/>
            <a:ext cx="561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  <a:cs typeface="Times New Roman" pitchFamily="18" charset="0"/>
              </a:rPr>
              <a:t>ГАПОУ МО «Профессиональный колледж «Московия»</a:t>
            </a:r>
          </a:p>
        </p:txBody>
      </p:sp>
      <p:pic>
        <p:nvPicPr>
          <p:cNvPr id="2150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942975"/>
            <a:ext cx="12731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619250" y="1468438"/>
            <a:ext cx="7056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НАШИ ДОСТИЖЕНИЯ </a:t>
            </a:r>
          </a:p>
        </p:txBody>
      </p:sp>
      <p:pic>
        <p:nvPicPr>
          <p:cNvPr id="21510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025650"/>
            <a:ext cx="1506537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097338"/>
            <a:ext cx="18351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041775"/>
            <a:ext cx="21463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044700"/>
            <a:ext cx="1587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068513"/>
            <a:ext cx="2171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5" name="Объект 14"/>
          <p:cNvGraphicFramePr>
            <a:graphicFrameLocks noChangeAspect="1"/>
          </p:cNvGraphicFramePr>
          <p:nvPr/>
        </p:nvGraphicFramePr>
        <p:xfrm>
          <a:off x="3249613" y="4133850"/>
          <a:ext cx="1793875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Acrobat Document" r:id="rId11" imgW="5686167" imgH="8038967" progId="AcroExch.Document.DC">
                  <p:embed/>
                </p:oleObj>
              </mc:Choice>
              <mc:Fallback>
                <p:oleObj name="Acrobat Document" r:id="rId11" imgW="5686167" imgH="8038967" progId="AcroExch.Document.DC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4133850"/>
                        <a:ext cx="1793875" cy="253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857250"/>
            <a:ext cx="108299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978025" y="1004888"/>
            <a:ext cx="561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500" b="1">
                <a:latin typeface="Times New Roman" pitchFamily="18" charset="0"/>
                <a:cs typeface="Times New Roman" pitchFamily="18" charset="0"/>
              </a:rPr>
              <a:t>ГАПОУ МО «Профессиональный колледж «Московия»</a:t>
            </a:r>
          </a:p>
        </p:txBody>
      </p:sp>
      <p:pic>
        <p:nvPicPr>
          <p:cNvPr id="22532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825500"/>
            <a:ext cx="127476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1870075" y="1420813"/>
            <a:ext cx="6551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ДОКУМЕНТОВ ДЛЯ АБИТУРИЕНТОВ: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27188" y="1863725"/>
            <a:ext cx="6615112" cy="1843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0063" y="1824038"/>
            <a:ext cx="6472237" cy="182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все необходимые документы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аттестата/ копия аттестата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ф. 086 (нарколог, психиатр, ФГ, прививки)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медицинского полиса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СНИЛС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ИНН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6 шт (3х4)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инвалидность или ограниченные возможности здоровья (если имеется)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регистрации в Московской области (для жителей других регионов)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27188" y="4078288"/>
            <a:ext cx="6704012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70063" y="4078288"/>
            <a:ext cx="647223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документов в приемную комиссию</a:t>
            </a:r>
          </a:p>
          <a:p>
            <a:pPr>
              <a:defRPr/>
            </a:pP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v"/>
              <a:defRPr/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 июня 202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по 14 августа 202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(включительно)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приемную комиссию структурного подразделения;</a:t>
            </a:r>
          </a:p>
          <a:p>
            <a:pPr marL="257175" indent="-257175" algn="ctr">
              <a:buFont typeface="Wingdings" panose="05000000000000000000" pitchFamily="2" charset="2"/>
              <a:buChar char="v"/>
              <a:defRPr/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 Московская область, г. Кашира, ул. Клубная д.11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справок: 8 496-69-2-15-44 </a:t>
            </a:r>
          </a:p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97400" y="3727450"/>
            <a:ext cx="336550" cy="341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96988"/>
          </a:xfrm>
        </p:spPr>
        <p:txBody>
          <a:bodyPr/>
          <a:lstStyle/>
          <a:p>
            <a:pPr algn="r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                    Государственное автономное профессиональное образовательное                                                       учреждение Московской области “Профессиональный колледж “Московия”</a:t>
            </a:r>
            <a:b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структурное подразделение в г.о.Кашира (корпус 2)                           </a:t>
            </a:r>
            <a:endParaRPr lang="ru-RU" altLang="ru-RU" sz="1600" smtClean="0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74700"/>
            <a:ext cx="10715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349500"/>
            <a:ext cx="1800225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2286000" y="2551113"/>
            <a:ext cx="67500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Georgia" pitchFamily="18" charset="0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ДИРЕКТОР  ГАПОУ МО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“Профессиональный колледж “Московия”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     Нерубенко Сергей Михайлович</a:t>
            </a:r>
          </a:p>
          <a:p>
            <a:pPr algn="ctr" eaLnBrk="1" hangingPunct="1">
              <a:buFont typeface="Georgia" pitchFamily="18" charset="0"/>
              <a:buNone/>
            </a:pP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Заведующий структурным подразделением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г. о. Кашира Федонкин Алексей Анатольевич    </a:t>
            </a:r>
          </a:p>
          <a:p>
            <a:pPr algn="ctr" eaLnBrk="1" hangingPunct="1">
              <a:buFont typeface="Georgia" pitchFamily="18" charset="0"/>
              <a:buNone/>
            </a:pP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158432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009775"/>
            <a:ext cx="8785225" cy="4324350"/>
          </a:xfrm>
        </p:spPr>
        <p:txBody>
          <a:bodyPr>
            <a:normAutofit/>
          </a:bodyPr>
          <a:lstStyle/>
          <a:p>
            <a:pPr marL="109728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никого не оставим с проблемой один на один»</a:t>
            </a:r>
          </a:p>
          <a:p>
            <a:pPr marL="109728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студентам в любых проблемных ситуациях, в семье обществе в коллективе и личных проблемах!</a:t>
            </a:r>
          </a:p>
        </p:txBody>
      </p:sp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373187"/>
          </a:xfrm>
        </p:spPr>
        <p:txBody>
          <a:bodyPr/>
          <a:lstStyle/>
          <a:p>
            <a:pPr algn="ctr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Социально-психологическая служба СП г. о. Кашира</a:t>
            </a:r>
          </a:p>
        </p:txBody>
      </p:sp>
      <p:sp>
        <p:nvSpPr>
          <p:cNvPr id="5" name="Овал 4"/>
          <p:cNvSpPr/>
          <p:nvPr/>
        </p:nvSpPr>
        <p:spPr>
          <a:xfrm>
            <a:off x="2484438" y="3068638"/>
            <a:ext cx="4319587" cy="1562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Руководитель социально-психологической службы </a:t>
            </a:r>
            <a:r>
              <a:rPr lang="ru-RU" dirty="0" err="1"/>
              <a:t>Коханкин</a:t>
            </a:r>
            <a:r>
              <a:rPr lang="ru-RU" dirty="0"/>
              <a:t> А.Н.</a:t>
            </a:r>
          </a:p>
        </p:txBody>
      </p:sp>
      <p:sp>
        <p:nvSpPr>
          <p:cNvPr id="6" name="Овал 5"/>
          <p:cNvSpPr/>
          <p:nvPr/>
        </p:nvSpPr>
        <p:spPr>
          <a:xfrm>
            <a:off x="250825" y="5157788"/>
            <a:ext cx="2808288" cy="1273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Педагог-организатор Горячева Л.В.</a:t>
            </a:r>
          </a:p>
        </p:txBody>
      </p:sp>
      <p:sp>
        <p:nvSpPr>
          <p:cNvPr id="7" name="Овал 6"/>
          <p:cNvSpPr/>
          <p:nvPr/>
        </p:nvSpPr>
        <p:spPr>
          <a:xfrm>
            <a:off x="3348038" y="5157788"/>
            <a:ext cx="2519362" cy="1273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Социальный педагог</a:t>
            </a:r>
          </a:p>
          <a:p>
            <a:pPr algn="ctr" eaLnBrk="1" hangingPunct="1">
              <a:defRPr/>
            </a:pPr>
            <a:r>
              <a:rPr lang="ru-RU" dirty="0"/>
              <a:t> </a:t>
            </a:r>
            <a:r>
              <a:rPr lang="ru-RU" dirty="0" err="1"/>
              <a:t>Ошека</a:t>
            </a:r>
            <a:r>
              <a:rPr lang="ru-RU" dirty="0"/>
              <a:t> О.В.</a:t>
            </a:r>
          </a:p>
        </p:txBody>
      </p:sp>
      <p:sp>
        <p:nvSpPr>
          <p:cNvPr id="8" name="Овал 7"/>
          <p:cNvSpPr/>
          <p:nvPr/>
        </p:nvSpPr>
        <p:spPr>
          <a:xfrm>
            <a:off x="6227763" y="5157788"/>
            <a:ext cx="2808287" cy="1201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Педагог-психолог</a:t>
            </a:r>
          </a:p>
          <a:p>
            <a:pPr algn="ctr" eaLnBrk="1" hangingPunct="1">
              <a:defRPr/>
            </a:pPr>
            <a:r>
              <a:rPr lang="ru-RU" dirty="0" err="1"/>
              <a:t>Груданова</a:t>
            </a:r>
            <a:r>
              <a:rPr lang="ru-RU" dirty="0"/>
              <a:t> Ю.М.</a:t>
            </a:r>
          </a:p>
        </p:txBody>
      </p:sp>
      <p:sp>
        <p:nvSpPr>
          <p:cNvPr id="9" name="Стрелка вниз 8"/>
          <p:cNvSpPr/>
          <p:nvPr/>
        </p:nvSpPr>
        <p:spPr>
          <a:xfrm rot="1680000">
            <a:off x="2370138" y="4211638"/>
            <a:ext cx="492125" cy="1169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65625" y="4630738"/>
            <a:ext cx="484188" cy="527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-2160000">
            <a:off x="6656388" y="4089400"/>
            <a:ext cx="484187" cy="1238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15900" y="765175"/>
            <a:ext cx="8712200" cy="1223963"/>
          </a:xfrm>
        </p:spPr>
        <p:txBody>
          <a:bodyPr/>
          <a:lstStyle/>
          <a:p>
            <a:r>
              <a:rPr lang="ru-RU" altLang="ru-RU" sz="2400" b="1" u="sng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u="sng" smtClean="0">
                <a:latin typeface="Times New Roman" pitchFamily="18" charset="0"/>
                <a:cs typeface="Times New Roman" pitchFamily="18" charset="0"/>
              </a:rPr>
              <a:t>2023-2024  году для лиц с инвалидностью  и ограниченными возможностями здоровья   обучение по следующим профессиям и специальностям</a:t>
            </a:r>
            <a:br>
              <a:rPr lang="ru-RU" altLang="ru-RU" sz="2000" b="1" u="sng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215900" y="1916113"/>
            <a:ext cx="8470900" cy="4657725"/>
          </a:xfrm>
        </p:spPr>
        <p:txBody>
          <a:bodyPr/>
          <a:lstStyle/>
          <a:p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15.01.05  Сварщик (ручной и частично механизированной сварки (наплавки))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Срок обучения 1 года 10 месяцев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23.01.17   Мастер по ремонту и обслуживанию автомобилей </a:t>
            </a:r>
            <a:b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Срок обучения 1 года 10 месяцев  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43.01.09. Повар кондитер </a:t>
            </a:r>
            <a:b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Срок обучения 3 года 10 месяцев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23.02.01 Организация перевозок и управление на транспорте (по видам) Срок обучения 3года 10 месяцев</a:t>
            </a:r>
          </a:p>
          <a:p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ВНЕБЮДЖЕТ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Срок обучения 3 года 10 месяцев по специальности  СПО</a:t>
            </a:r>
            <a:b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u="sng" smtClean="0">
                <a:latin typeface="Times New Roman" pitchFamily="18" charset="0"/>
                <a:cs typeface="Times New Roman" pitchFamily="18" charset="0"/>
              </a:rPr>
              <a:t>09.02.07 Информационные системы и программирование КФО очная форма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856662" cy="1368425"/>
          </a:xfrm>
        </p:spPr>
        <p:txBody>
          <a:bodyPr/>
          <a:lstStyle/>
          <a:p>
            <a:r>
              <a:rPr lang="ru-RU" altLang="ru-RU" sz="2400" b="1" u="sng" smtClean="0">
                <a:latin typeface="Times New Roman" pitchFamily="18" charset="0"/>
                <a:cs typeface="Times New Roman" pitchFamily="18" charset="0"/>
              </a:rPr>
              <a:t>Детям с ограниченными возможностями здоровья мы можем предложить обучение по следующей адаптированной образовательной программе</a:t>
            </a:r>
            <a:br>
              <a:rPr lang="ru-RU" altLang="ru-RU" sz="2400" b="1" u="sng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95288" y="2133600"/>
            <a:ext cx="8283575" cy="4400550"/>
          </a:xfrm>
        </p:spPr>
        <p:txBody>
          <a:bodyPr/>
          <a:lstStyle/>
          <a:p>
            <a:r>
              <a:rPr lang="ru-RU" altLang="ru-RU" sz="1800" b="1" i="1" u="sng" smtClean="0"/>
              <a:t>Профессиональная подготовка</a:t>
            </a:r>
            <a:r>
              <a:rPr lang="ru-RU" altLang="ru-RU" sz="1800" b="1" i="1" smtClean="0"/>
              <a:t/>
            </a:r>
            <a:br>
              <a:rPr lang="ru-RU" altLang="ru-RU" sz="1800" b="1" i="1" smtClean="0"/>
            </a:br>
            <a:r>
              <a:rPr lang="ru-RU" altLang="ru-RU" sz="1800" b="1" i="1" u="sng" smtClean="0"/>
              <a:t>17530 Рабочий зеленого хозяйства срок обучения  1 год 10 месяцев</a:t>
            </a:r>
            <a:r>
              <a:rPr lang="ru-RU" altLang="ru-RU" sz="1800" smtClean="0"/>
              <a:t>  </a:t>
            </a:r>
          </a:p>
          <a:p>
            <a:endParaRPr lang="ru-RU" altLang="ru-RU" sz="1800" smtClean="0"/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32416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35300"/>
            <a:ext cx="2735263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647700"/>
          </a:xfrm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Условия доступности для всех нозологий</a:t>
            </a:r>
            <a:b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473700"/>
          </a:xfrm>
        </p:spPr>
        <p:txBody>
          <a:bodyPr/>
          <a:lstStyle/>
          <a:p>
            <a:pPr marL="107950" indent="0">
              <a:buFont typeface="Georgia" pitchFamily="18" charset="0"/>
              <a:buNone/>
            </a:pPr>
            <a:r>
              <a:rPr lang="ru-RU" altLang="ru-RU" i="1" u="sng" smtClean="0"/>
              <a:t>специальные учебные места </a:t>
            </a:r>
            <a:r>
              <a:rPr lang="ru-RU" altLang="ru-RU" sz="2000" smtClean="0"/>
              <a:t>Автоматизированное рабочее место для учеников с нарушением ОДА и ДЦП представляет собой программно-технический комплекс, который помогает инвалидам по с нарушениями моторной функции, опорно-двигательного аппарата и детям, страдающими различными формами ДЦП, осваивать информацию, учиться, работать, читать новости и узнавать мир. </a:t>
            </a:r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73463"/>
            <a:ext cx="48244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642350" cy="3168650"/>
          </a:xfrm>
        </p:spPr>
        <p:txBody>
          <a:bodyPr/>
          <a:lstStyle/>
          <a:p>
            <a:r>
              <a:rPr lang="ru-RU" altLang="ru-RU" sz="1400" b="1" i="1" u="sng" smtClean="0">
                <a:latin typeface="Times New Roman" pitchFamily="18" charset="0"/>
                <a:cs typeface="Times New Roman" pitchFamily="18" charset="0"/>
              </a:rPr>
              <a:t>РАБОЧЕЕ МЕСТО ОСНАЩЕНО:</a:t>
            </a:r>
            <a:br>
              <a:rPr lang="ru-RU" altLang="ru-RU" sz="14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Высокопроизводительным компактным ПК с предустановленной операционной системой Windows 10 или 11.</a:t>
            </a:r>
            <a:b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Широкоформатным FULL HD монитором на 23.8".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Монитор передает великолепную картинку с сочными цветами, а большая диагональ позволяет без труда справляться с любыми задачами от повседневного серфинга по сети.</a:t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Компьютерным роллером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. Устройство представляет собой полнофункциональную мышь, идеальную для использования людьми с нарушениями функции моторики и для детей с ДЦП. Роллер оснащен тремя кнопками, при прокрутке которого достигается эффект движения мыши из стороны в сторону.</a:t>
            </a:r>
            <a:br>
              <a:rPr lang="ru-RU" alt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Клавиатурой с большими разноцветными кнопками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 с разделяющей клавиши накладкой. Благодаря цветовому зонированию (выделению) логических блоков на клавиатуре, ее легко освоит пользователь с ментальными нарушениями</a:t>
            </a:r>
            <a:r>
              <a:rPr lang="ru-RU" altLang="ru-RU" sz="1600" smtClean="0"/>
              <a:t/>
            </a:r>
            <a:br>
              <a:rPr lang="ru-RU" altLang="ru-RU" sz="1600" smtClean="0"/>
            </a:b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3716338"/>
            <a:ext cx="4248150" cy="3141662"/>
          </a:xfrm>
        </p:spPr>
      </p:pic>
      <p:pic>
        <p:nvPicPr>
          <p:cNvPr id="1126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37433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8964613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978025" y="1004888"/>
            <a:ext cx="561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  <a:cs typeface="Times New Roman" pitchFamily="18" charset="0"/>
              </a:rPr>
              <a:t>ГАПОУ МО «Профессиональный колледж «Московия»</a:t>
            </a:r>
          </a:p>
        </p:txBody>
      </p:sp>
      <p:pic>
        <p:nvPicPr>
          <p:cNvPr id="12292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744538"/>
            <a:ext cx="1274762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921000" y="1863725"/>
            <a:ext cx="5827713" cy="1843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700" b="1" i="1" u="sng" dirty="0"/>
              <a:t>Профессиональная подготовка:</a:t>
            </a:r>
            <a:endParaRPr lang="ru-RU" sz="2700" dirty="0"/>
          </a:p>
          <a:p>
            <a:pPr algn="ctr" eaLnBrk="1" hangingPunct="1">
              <a:defRPr/>
            </a:pPr>
            <a:r>
              <a:rPr lang="ru-RU" sz="2700" b="1" dirty="0">
                <a:solidFill>
                  <a:srgbClr val="FF0000"/>
                </a:solidFill>
              </a:rPr>
              <a:t>13450  Маляр строительный </a:t>
            </a:r>
            <a:r>
              <a:rPr lang="ru-RU" sz="2700" dirty="0">
                <a:solidFill>
                  <a:srgbClr val="FF0000"/>
                </a:solidFill>
              </a:rPr>
              <a:t> </a:t>
            </a:r>
          </a:p>
          <a:p>
            <a:pPr algn="ctr" eaLnBrk="1" hangingPunct="1">
              <a:defRPr/>
            </a:pPr>
            <a:r>
              <a:rPr lang="ru-RU" sz="1500" dirty="0"/>
              <a:t>срок обучения  1год 10 месяцев  </a:t>
            </a:r>
          </a:p>
          <a:p>
            <a:pPr algn="ctr" eaLnBrk="1" hangingPunct="1">
              <a:defRPr/>
            </a:pPr>
            <a:r>
              <a:rPr lang="ru-RU" sz="1500" dirty="0"/>
              <a:t>(для подготовки рабочих из числа  лиц,  с ограниченными возможностями здоровья)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4175" y="4040188"/>
            <a:ext cx="5824538" cy="2197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295" name="Прямоугольник 12"/>
          <p:cNvSpPr>
            <a:spLocks noChangeArrowheads="1"/>
          </p:cNvSpPr>
          <p:nvPr/>
        </p:nvSpPr>
        <p:spPr bwMode="auto">
          <a:xfrm>
            <a:off x="1770063" y="4078288"/>
            <a:ext cx="64722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834063" y="3732213"/>
            <a:ext cx="336550" cy="341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10" y="1964487"/>
            <a:ext cx="1758950" cy="170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083026"/>
            <a:ext cx="2197194" cy="201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090" y="4102542"/>
            <a:ext cx="1913990" cy="209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0" y="3903561"/>
            <a:ext cx="2813111" cy="210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9144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978025" y="1004888"/>
            <a:ext cx="561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  <a:cs typeface="Times New Roman" pitchFamily="18" charset="0"/>
              </a:rPr>
              <a:t>ГАПОУ МО «Профессиональный колледж «Московия»</a:t>
            </a:r>
          </a:p>
        </p:txBody>
      </p:sp>
      <p:pic>
        <p:nvPicPr>
          <p:cNvPr id="1331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744538"/>
            <a:ext cx="1274762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782888" y="2257425"/>
            <a:ext cx="6116637" cy="184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i="1" u="sng" dirty="0"/>
              <a:t>Профессиональная подготовка:</a:t>
            </a:r>
            <a:endParaRPr lang="ru-RU" sz="2000" dirty="0"/>
          </a:p>
          <a:p>
            <a:pPr algn="ctr" eaLnBrk="1" hangingPunct="1">
              <a:defRPr/>
            </a:pPr>
            <a:r>
              <a:rPr lang="ru-RU" sz="2700" b="1" dirty="0">
                <a:solidFill>
                  <a:srgbClr val="FF0000"/>
                </a:solidFill>
              </a:rPr>
              <a:t>17350  Рабочий зеленого хозяйства </a:t>
            </a:r>
            <a:r>
              <a:rPr lang="ru-RU" sz="2700" dirty="0">
                <a:solidFill>
                  <a:srgbClr val="FF0000"/>
                </a:solidFill>
              </a:rPr>
              <a:t> </a:t>
            </a:r>
          </a:p>
          <a:p>
            <a:pPr algn="ctr" eaLnBrk="1" hangingPunct="1">
              <a:defRPr/>
            </a:pPr>
            <a:r>
              <a:rPr lang="ru-RU" sz="1500" dirty="0"/>
              <a:t>срок обучения  1год 10 месяцев  </a:t>
            </a:r>
          </a:p>
          <a:p>
            <a:pPr algn="ctr" eaLnBrk="1" hangingPunct="1">
              <a:defRPr/>
            </a:pPr>
            <a:r>
              <a:rPr lang="ru-RU" sz="1500" dirty="0"/>
              <a:t>(для подготовки рабочих из числа  лиц,  с ограниченными возможностями здоровья)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2038" y="4864100"/>
            <a:ext cx="6704012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319" name="Прямоугольник 12"/>
          <p:cNvSpPr>
            <a:spLocks noChangeArrowheads="1"/>
          </p:cNvSpPr>
          <p:nvPr/>
        </p:nvSpPr>
        <p:spPr bwMode="auto">
          <a:xfrm>
            <a:off x="1770063" y="4078288"/>
            <a:ext cx="64722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530850" y="4300538"/>
            <a:ext cx="336550" cy="341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91" y="2128572"/>
            <a:ext cx="2431910" cy="182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29" y="848632"/>
            <a:ext cx="1553423" cy="106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27844" y="5120611"/>
            <a:ext cx="1348247" cy="156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Объект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0" y="4140475"/>
            <a:ext cx="2701395" cy="168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586" y="4989453"/>
            <a:ext cx="1447368" cy="158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778" y="4960238"/>
            <a:ext cx="1444067" cy="161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Объект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645" y="4962411"/>
            <a:ext cx="1350317" cy="165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880</TotalTime>
  <Words>525</Words>
  <Application>Microsoft Office PowerPoint</Application>
  <PresentationFormat>Экран (4:3)</PresentationFormat>
  <Paragraphs>92</Paragraphs>
  <Slides>18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Trebuchet MS</vt:lpstr>
      <vt:lpstr>Georgia</vt:lpstr>
      <vt:lpstr>Wingdings 2</vt:lpstr>
      <vt:lpstr>Calibri</vt:lpstr>
      <vt:lpstr>Times New Roman</vt:lpstr>
      <vt:lpstr>roboto</vt:lpstr>
      <vt:lpstr>Wingdings</vt:lpstr>
      <vt:lpstr>Городская</vt:lpstr>
      <vt:lpstr>Adobe Acrobat Document</vt:lpstr>
      <vt:lpstr>Государственное автономное профессиональное образовательное учреждение Московской области Профессиональный колледж «МОСКОВИЯ» СП  в г.о.Кашира (корпус 2)</vt:lpstr>
      <vt:lpstr>                    Государственное автономное профессиональное образовательное                                                       учреждение Московской области “Профессиональный колледж “Московия” структурное подразделение в г.о.Кашира (корпус 2)                           </vt:lpstr>
      <vt:lpstr>Социально-психологическая служба СП г. о. Кашира</vt:lpstr>
      <vt:lpstr>в 2023-2024  году для лиц с инвалидностью  и ограниченными возможностями здоровья   обучение по следующим профессиям и специальностям </vt:lpstr>
      <vt:lpstr>Детям с ограниченными возможностями здоровья мы можем предложить обучение по следующей адаптированной образовательной программе </vt:lpstr>
      <vt:lpstr>Условия доступности для всех нозологий </vt:lpstr>
      <vt:lpstr>РАБОЧЕЕ МЕСТО ОСНАЩЕНО: Высокопроизводительным компактным ПК с предустановленной операционной системой Windows 10 или 11. - Широкоформатным FULL HD монитором на 23.8". Монитор передает великолепную картинку с сочными цветами, а большая диагональ позволяет без труда справляться с любыми задачами от повседневного серфинга по сети. - Компьютерным роллером. Устройство представляет собой полнофункциональную мышь, идеальную для использования людьми с нарушениями функции моторики и для детей с ДЦП. Роллер оснащен тремя кнопками, при прокрутке которого достигается эффект движения мыши из стороны в сторону. - Клавиатурой с большими разноцветными кнопками и с разделяющей клавиши накладкой. Благодаря цветовому зонированию (выделению) логических блоков на клавиатуре, ее легко освоит пользователь с ментальными нарушениями </vt:lpstr>
      <vt:lpstr>Презентация PowerPoint</vt:lpstr>
      <vt:lpstr>Презентация PowerPoint</vt:lpstr>
      <vt:lpstr>Презентация PowerPoint</vt:lpstr>
      <vt:lpstr>Презентация PowerPoint</vt:lpstr>
      <vt:lpstr>  Производственное обучение</vt:lpstr>
      <vt:lpstr>Наши  трудовые будни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образовательное учреждение среднего профессионального образования Московской области Профессиональный колледж «МОСКОВИЯ»</dc:title>
  <dc:creator>Родикова</dc:creator>
  <cp:lastModifiedBy>Пользователь</cp:lastModifiedBy>
  <cp:revision>79</cp:revision>
  <cp:lastPrinted>2014-06-10T04:55:45Z</cp:lastPrinted>
  <dcterms:created xsi:type="dcterms:W3CDTF">2014-06-08T18:32:39Z</dcterms:created>
  <dcterms:modified xsi:type="dcterms:W3CDTF">2023-06-09T06:25:48Z</dcterms:modified>
</cp:coreProperties>
</file>